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8"/>
  </p:notesMasterIdLst>
  <p:handoutMasterIdLst>
    <p:handoutMasterId r:id="rId59"/>
  </p:handoutMasterIdLst>
  <p:sldIdLst>
    <p:sldId id="337" r:id="rId2"/>
    <p:sldId id="338" r:id="rId3"/>
    <p:sldId id="259" r:id="rId4"/>
    <p:sldId id="260" r:id="rId5"/>
    <p:sldId id="339" r:id="rId6"/>
    <p:sldId id="335" r:id="rId7"/>
    <p:sldId id="336" r:id="rId8"/>
    <p:sldId id="334" r:id="rId9"/>
    <p:sldId id="301" r:id="rId10"/>
    <p:sldId id="258" r:id="rId11"/>
    <p:sldId id="304" r:id="rId12"/>
    <p:sldId id="305" r:id="rId13"/>
    <p:sldId id="348" r:id="rId14"/>
    <p:sldId id="306" r:id="rId15"/>
    <p:sldId id="326" r:id="rId16"/>
    <p:sldId id="266" r:id="rId17"/>
    <p:sldId id="308" r:id="rId18"/>
    <p:sldId id="309" r:id="rId19"/>
    <p:sldId id="311" r:id="rId20"/>
    <p:sldId id="350" r:id="rId21"/>
    <p:sldId id="351" r:id="rId22"/>
    <p:sldId id="349" r:id="rId23"/>
    <p:sldId id="315" r:id="rId24"/>
    <p:sldId id="352" r:id="rId25"/>
    <p:sldId id="353" r:id="rId26"/>
    <p:sldId id="354" r:id="rId27"/>
    <p:sldId id="355" r:id="rId28"/>
    <p:sldId id="356" r:id="rId29"/>
    <p:sldId id="357" r:id="rId30"/>
    <p:sldId id="317" r:id="rId31"/>
    <p:sldId id="358" r:id="rId32"/>
    <p:sldId id="318" r:id="rId33"/>
    <p:sldId id="359" r:id="rId34"/>
    <p:sldId id="360" r:id="rId35"/>
    <p:sldId id="361" r:id="rId36"/>
    <p:sldId id="313" r:id="rId37"/>
    <p:sldId id="320" r:id="rId38"/>
    <p:sldId id="323" r:id="rId39"/>
    <p:sldId id="362" r:id="rId40"/>
    <p:sldId id="363" r:id="rId41"/>
    <p:sldId id="364" r:id="rId42"/>
    <p:sldId id="365" r:id="rId43"/>
    <p:sldId id="314" r:id="rId44"/>
    <p:sldId id="316" r:id="rId45"/>
    <p:sldId id="367" r:id="rId46"/>
    <p:sldId id="368" r:id="rId47"/>
    <p:sldId id="369" r:id="rId48"/>
    <p:sldId id="319" r:id="rId49"/>
    <p:sldId id="265" r:id="rId50"/>
    <p:sldId id="347" r:id="rId51"/>
    <p:sldId id="324" r:id="rId52"/>
    <p:sldId id="344" r:id="rId53"/>
    <p:sldId id="366" r:id="rId54"/>
    <p:sldId id="345" r:id="rId55"/>
    <p:sldId id="346" r:id="rId56"/>
    <p:sldId id="343" r:id="rId5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Mongolian Baiti" panose="03000500000000000000" pitchFamily="66" charset="0"/>
      <p:regular r:id="rId64"/>
    </p:embeddedFont>
    <p:embeddedFont>
      <p:font typeface="Montserrat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257E88-6F31-4D5C-A575-D5CAC892589F}">
  <a:tblStyle styleId="{D8257E88-6F31-4D5C-A575-D5CAC89258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4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343F7C-8336-4369-A7DC-BA393246C1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19FA5B-18C3-4D0B-B3A8-07233280C0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BCBA1-A76B-42BF-BD2E-050C46F293D8}" type="datetime1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9887A-C540-45AE-9D7B-9D42113303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D645A-D2C0-40B7-A16C-108E5E699F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FD83A-16FF-4E56-B849-2CC4C1340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4374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907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664a2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664a2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664a2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664a2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906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664a2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664a2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377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664a2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664a2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721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641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7664a208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7664a208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8a3255bf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8a3255bf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698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8a3255bf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8a3255bf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83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215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4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090ae5fda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090ae5fda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3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8026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552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535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590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7664a208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7664a208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7664a208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7664a208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424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7664a208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7664a208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809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090ae5fda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090ae5fda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851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87664a2081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87664a2081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593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g87664a208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9" name="Google Shape;4779;g87664a208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490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7664a208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7664a208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8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87664a2081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87664a2081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71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664a2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664a2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300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664a2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664a2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64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664a20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664a20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062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85b9f7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85b9f7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90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rgbClr val="BDC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>
            <a:off x="-76800" y="-76500"/>
            <a:ext cx="4638900" cy="52773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 rot="10800000">
            <a:off x="735300" y="724075"/>
            <a:ext cx="3241500" cy="39459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750000" y="717175"/>
            <a:ext cx="3226800" cy="3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2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3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4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5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6"/>
          </p:nvPr>
        </p:nvSpPr>
        <p:spPr>
          <a:xfrm>
            <a:off x="5909000" y="3854716"/>
            <a:ext cx="2448000" cy="8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831900" y="717175"/>
            <a:ext cx="3144900" cy="39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_1_1_1_1">
    <p:bg>
      <p:bgPr>
        <a:solidFill>
          <a:schemeClr val="accent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1030775" y="34124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2"/>
          </p:nvPr>
        </p:nvSpPr>
        <p:spPr>
          <a:xfrm>
            <a:off x="1030775" y="3729800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3"/>
          </p:nvPr>
        </p:nvSpPr>
        <p:spPr>
          <a:xfrm>
            <a:off x="3445500" y="34124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4"/>
          </p:nvPr>
        </p:nvSpPr>
        <p:spPr>
          <a:xfrm>
            <a:off x="3445500" y="3729800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5"/>
          </p:nvPr>
        </p:nvSpPr>
        <p:spPr>
          <a:xfrm>
            <a:off x="5860225" y="34124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6"/>
          </p:nvPr>
        </p:nvSpPr>
        <p:spPr>
          <a:xfrm>
            <a:off x="5860225" y="3729800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7"/>
          </p:nvPr>
        </p:nvSpPr>
        <p:spPr>
          <a:xfrm>
            <a:off x="1030775" y="18646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8"/>
          </p:nvPr>
        </p:nvSpPr>
        <p:spPr>
          <a:xfrm>
            <a:off x="1030775" y="2182000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9"/>
          </p:nvPr>
        </p:nvSpPr>
        <p:spPr>
          <a:xfrm>
            <a:off x="3445500" y="18646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3"/>
          </p:nvPr>
        </p:nvSpPr>
        <p:spPr>
          <a:xfrm>
            <a:off x="3445500" y="2182000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4"/>
          </p:nvPr>
        </p:nvSpPr>
        <p:spPr>
          <a:xfrm>
            <a:off x="5860225" y="1864600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5"/>
          </p:nvPr>
        </p:nvSpPr>
        <p:spPr>
          <a:xfrm>
            <a:off x="5860225" y="2182000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rgbClr val="BDC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590555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bg>
      <p:bgPr>
        <a:noFill/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name="adj1" fmla="val 10820796"/>
              <a:gd name="adj2" fmla="val 16556050"/>
              <a:gd name="adj3" fmla="val 1084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2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name="adj1" fmla="val 17506725"/>
              <a:gd name="adj2" fmla="val 21555750"/>
              <a:gd name="adj3" fmla="val 9524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702900" y="1152475"/>
            <a:ext cx="533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371049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 rot="4458820">
            <a:off x="-1366688" y="4266321"/>
            <a:ext cx="2387832" cy="2387832"/>
          </a:xfrm>
          <a:prstGeom prst="blockArc">
            <a:avLst>
              <a:gd name="adj1" fmla="val 12020406"/>
              <a:gd name="adj2" fmla="val 16274686"/>
              <a:gd name="adj3" fmla="val 10157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/>
          <p:nvPr/>
        </p:nvSpPr>
        <p:spPr>
          <a:xfrm rot="10800000">
            <a:off x="2493150" y="1026650"/>
            <a:ext cx="4157700" cy="2669100"/>
          </a:xfrm>
          <a:prstGeom prst="round1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2493150" y="987600"/>
            <a:ext cx="4157700" cy="26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idx="2"/>
          </p:nvPr>
        </p:nvSpPr>
        <p:spPr>
          <a:xfrm>
            <a:off x="2999550" y="3695750"/>
            <a:ext cx="3144900" cy="8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/>
          <p:nvPr/>
        </p:nvSpPr>
        <p:spPr>
          <a:xfrm rot="10800000">
            <a:off x="7185416" y="-1943003"/>
            <a:ext cx="3679200" cy="3679200"/>
          </a:xfrm>
          <a:prstGeom prst="blockArc">
            <a:avLst>
              <a:gd name="adj1" fmla="val 15904124"/>
              <a:gd name="adj2" fmla="val 21548879"/>
              <a:gd name="adj3" fmla="val 9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749048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1709009" y="2992597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9899997">
            <a:off x="7214620" y="-688760"/>
            <a:ext cx="2387761" cy="2387761"/>
          </a:xfrm>
          <a:prstGeom prst="blockArc">
            <a:avLst>
              <a:gd name="adj1" fmla="val 17023199"/>
              <a:gd name="adj2" fmla="val 920811"/>
              <a:gd name="adj3" fmla="val 9035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4576375" y="2150850"/>
            <a:ext cx="3363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4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>
            <a:off x="1056100" y="1337250"/>
            <a:ext cx="2595000" cy="25005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1056100" y="1337300"/>
            <a:ext cx="2595000" cy="22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094125" y="389075"/>
            <a:ext cx="3990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-848712" y="4342678"/>
            <a:ext cx="1705500" cy="1705500"/>
          </a:xfrm>
          <a:prstGeom prst="blockArc">
            <a:avLst>
              <a:gd name="adj1" fmla="val 16164733"/>
              <a:gd name="adj2" fmla="val 69283"/>
              <a:gd name="adj3" fmla="val 23676"/>
            </a:avLst>
          </a:prstGeom>
          <a:solidFill>
            <a:srgbClr val="BDC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117650" y="3062625"/>
            <a:ext cx="29184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117650" y="3440007"/>
            <a:ext cx="2918400" cy="1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107950" y="3062613"/>
            <a:ext cx="2918400" cy="6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5107950" y="3439998"/>
            <a:ext cx="2918400" cy="1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rgbClr val="BDC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5400000">
            <a:off x="-1062873" y="-1049951"/>
            <a:ext cx="1957800" cy="1957800"/>
          </a:xfrm>
          <a:prstGeom prst="blockArc">
            <a:avLst>
              <a:gd name="adj1" fmla="val 16339879"/>
              <a:gd name="adj2" fmla="val 21412310"/>
              <a:gd name="adj3" fmla="val 12046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1086359" y="2562701"/>
            <a:ext cx="3552000" cy="15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62" name="Google Shape;62;p9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name="adj1" fmla="val 12085351"/>
              <a:gd name="adj2" fmla="val 16819483"/>
              <a:gd name="adj3" fmla="val 1755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933325" y="4230575"/>
            <a:ext cx="5377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1030775" y="30872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2"/>
          </p:nvPr>
        </p:nvSpPr>
        <p:spPr>
          <a:xfrm>
            <a:off x="1030775" y="3404675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3445500" y="30872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"/>
          </p:nvPr>
        </p:nvSpPr>
        <p:spPr>
          <a:xfrm>
            <a:off x="3445500" y="3404675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860225" y="30872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5860225" y="3404675"/>
            <a:ext cx="22530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-879187" y="4312178"/>
            <a:ext cx="1705500" cy="1705500"/>
          </a:xfrm>
          <a:prstGeom prst="blockArc">
            <a:avLst>
              <a:gd name="adj1" fmla="val 16164733"/>
              <a:gd name="adj2" fmla="val 104114"/>
              <a:gd name="adj3" fmla="val 1277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3" r:id="rId10"/>
    <p:sldLayoutId id="2147483672" r:id="rId11"/>
    <p:sldLayoutId id="2147483677" r:id="rId12"/>
    <p:sldLayoutId id="2147483678" r:id="rId13"/>
    <p:sldLayoutId id="2147483679" r:id="rId14"/>
  </p:sldLayoutIdLst>
  <p:transition spd="slow">
    <p:cover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1896335" y="2990202"/>
            <a:ext cx="5372099" cy="469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Đề tài: Website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Vi-</a:t>
            </a:r>
            <a:r>
              <a:rPr lang="en-US" dirty="0" err="1"/>
              <a:t>uni</a:t>
            </a:r>
            <a:endParaRPr dirty="0"/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789709" y="1279016"/>
            <a:ext cx="7585363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ĐỒ ÁN TỔNG HỢP</a:t>
            </a:r>
            <a:endParaRPr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05" y="466648"/>
            <a:ext cx="1129111" cy="1129738"/>
          </a:xfrm>
          <a:prstGeom prst="rect">
            <a:avLst/>
          </a:prstGeom>
        </p:spPr>
      </p:pic>
      <p:sp>
        <p:nvSpPr>
          <p:cNvPr id="7" name="Google Shape;227;p32"/>
          <p:cNvSpPr txBox="1">
            <a:spLocks/>
          </p:cNvSpPr>
          <p:nvPr/>
        </p:nvSpPr>
        <p:spPr>
          <a:xfrm>
            <a:off x="2670486" y="2344847"/>
            <a:ext cx="3823800" cy="48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sz="2400" b="1" dirty="0"/>
              <a:t>Nhóm: </a:t>
            </a:r>
            <a:r>
              <a:rPr lang="en-US" sz="2400" b="1" dirty="0"/>
              <a:t>01</a:t>
            </a:r>
          </a:p>
        </p:txBody>
      </p:sp>
      <p:sp>
        <p:nvSpPr>
          <p:cNvPr id="6" name="Google Shape;227;p32"/>
          <p:cNvSpPr txBox="1">
            <a:spLocks/>
          </p:cNvSpPr>
          <p:nvPr/>
        </p:nvSpPr>
        <p:spPr>
          <a:xfrm>
            <a:off x="1896334" y="3466253"/>
            <a:ext cx="5372099" cy="39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dirty="0"/>
              <a:t>GVHD: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M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Ph</a:t>
            </a:r>
            <a:r>
              <a:rPr lang="vi-VN" dirty="0"/>
              <a:t>ư</a:t>
            </a:r>
            <a:r>
              <a:rPr lang="en-US" dirty="0" err="1"/>
              <a:t>ơng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33072672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4"/>
          <p:cNvGrpSpPr/>
          <p:nvPr/>
        </p:nvGrpSpPr>
        <p:grpSpPr>
          <a:xfrm>
            <a:off x="5928560" y="968192"/>
            <a:ext cx="1307918" cy="1527593"/>
            <a:chOff x="238125" y="1617275"/>
            <a:chExt cx="1090750" cy="1273950"/>
          </a:xfrm>
          <a:solidFill>
            <a:srgbClr val="00B0F0"/>
          </a:solidFill>
        </p:grpSpPr>
        <p:sp>
          <p:nvSpPr>
            <p:cNvPr id="240" name="Google Shape;240;p34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PHÂN CHIA CÔNG VIỆC</a:t>
            </a:r>
            <a:endParaRPr dirty="0"/>
          </a:p>
        </p:txBody>
      </p:sp>
      <p:grpSp>
        <p:nvGrpSpPr>
          <p:cNvPr id="246" name="Google Shape;246;p34"/>
          <p:cNvGrpSpPr/>
          <p:nvPr/>
        </p:nvGrpSpPr>
        <p:grpSpPr>
          <a:xfrm>
            <a:off x="1907524" y="1078106"/>
            <a:ext cx="1307918" cy="1527593"/>
            <a:chOff x="238125" y="1617275"/>
            <a:chExt cx="1090750" cy="1273950"/>
          </a:xfrm>
          <a:solidFill>
            <a:srgbClr val="92D050"/>
          </a:solidFill>
        </p:grpSpPr>
        <p:sp>
          <p:nvSpPr>
            <p:cNvPr id="247" name="Google Shape;247;p34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34"/>
          <p:cNvSpPr txBox="1">
            <a:spLocks noGrp="1"/>
          </p:cNvSpPr>
          <p:nvPr>
            <p:ph type="subTitle" idx="1"/>
          </p:nvPr>
        </p:nvSpPr>
        <p:spPr>
          <a:xfrm>
            <a:off x="1434979" y="2838052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Gia Tr</a:t>
            </a:r>
            <a:r>
              <a:rPr lang="vi-VN" dirty="0"/>
              <a:t>ư</a:t>
            </a:r>
            <a:r>
              <a:rPr lang="en-US" dirty="0" err="1"/>
              <a:t>ờng</a:t>
            </a:r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2"/>
          </p:nvPr>
        </p:nvSpPr>
        <p:spPr>
          <a:xfrm>
            <a:off x="550214" y="3291501"/>
            <a:ext cx="4097079" cy="1762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“Ng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, Admin”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database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Upload hosting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3"/>
          </p:nvPr>
        </p:nvSpPr>
        <p:spPr>
          <a:xfrm>
            <a:off x="5456040" y="2838052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Đức</a:t>
            </a:r>
            <a:endParaRPr dirty="0"/>
          </a:p>
        </p:txBody>
      </p:sp>
      <p:grpSp>
        <p:nvGrpSpPr>
          <p:cNvPr id="256" name="Google Shape;256;p34"/>
          <p:cNvGrpSpPr/>
          <p:nvPr/>
        </p:nvGrpSpPr>
        <p:grpSpPr>
          <a:xfrm>
            <a:off x="6402346" y="1521028"/>
            <a:ext cx="360362" cy="328823"/>
            <a:chOff x="1958520" y="2302574"/>
            <a:chExt cx="359213" cy="327807"/>
          </a:xfrm>
        </p:grpSpPr>
        <p:sp>
          <p:nvSpPr>
            <p:cNvPr id="257" name="Google Shape;257;p3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50;p34">
            <a:extLst>
              <a:ext uri="{FF2B5EF4-FFF2-40B4-BE49-F238E27FC236}">
                <a16:creationId xmlns:a16="http://schemas.microsoft.com/office/drawing/2014/main" id="{6941B2EE-79D1-4C8A-B377-652968064007}"/>
              </a:ext>
            </a:extLst>
          </p:cNvPr>
          <p:cNvSpPr txBox="1">
            <a:spLocks/>
          </p:cNvSpPr>
          <p:nvPr/>
        </p:nvSpPr>
        <p:spPr>
          <a:xfrm>
            <a:off x="5034503" y="3231652"/>
            <a:ext cx="3983663" cy="128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Database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“Ng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, Admin”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/>
              <a:t>Upload hosting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</p:txBody>
      </p:sp>
      <p:grpSp>
        <p:nvGrpSpPr>
          <p:cNvPr id="18" name="Google Shape;16969;p75"/>
          <p:cNvGrpSpPr/>
          <p:nvPr/>
        </p:nvGrpSpPr>
        <p:grpSpPr>
          <a:xfrm>
            <a:off x="2311640" y="1606566"/>
            <a:ext cx="499533" cy="305136"/>
            <a:chOff x="7009649" y="1541981"/>
            <a:chExt cx="524940" cy="320655"/>
          </a:xfrm>
          <a:solidFill>
            <a:schemeClr val="bg1"/>
          </a:solidFill>
        </p:grpSpPr>
        <p:sp>
          <p:nvSpPr>
            <p:cNvPr id="19" name="Google Shape;16970;p75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1;p75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2;p75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73;p75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74;p75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75;p75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76;p75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977;p75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4"/>
          <p:cNvGrpSpPr/>
          <p:nvPr/>
        </p:nvGrpSpPr>
        <p:grpSpPr>
          <a:xfrm>
            <a:off x="5928559" y="1105817"/>
            <a:ext cx="1307918" cy="1527593"/>
            <a:chOff x="238125" y="1617275"/>
            <a:chExt cx="1090750" cy="1273950"/>
          </a:xfrm>
          <a:solidFill>
            <a:srgbClr val="7030A0"/>
          </a:solidFill>
        </p:grpSpPr>
        <p:sp>
          <p:nvSpPr>
            <p:cNvPr id="240" name="Google Shape;240;p34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PHÂN CHIA CÔNG VIỆC</a:t>
            </a:r>
            <a:endParaRPr dirty="0"/>
          </a:p>
        </p:txBody>
      </p:sp>
      <p:grpSp>
        <p:nvGrpSpPr>
          <p:cNvPr id="246" name="Google Shape;246;p34"/>
          <p:cNvGrpSpPr/>
          <p:nvPr/>
        </p:nvGrpSpPr>
        <p:grpSpPr>
          <a:xfrm>
            <a:off x="1907525" y="1105817"/>
            <a:ext cx="1307918" cy="1527593"/>
            <a:chOff x="238125" y="1617275"/>
            <a:chExt cx="1090750" cy="1273950"/>
          </a:xfrm>
          <a:solidFill>
            <a:srgbClr val="FF0000"/>
          </a:solidFill>
        </p:grpSpPr>
        <p:sp>
          <p:nvSpPr>
            <p:cNvPr id="247" name="Google Shape;247;p34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34"/>
          <p:cNvSpPr txBox="1">
            <a:spLocks noGrp="1"/>
          </p:cNvSpPr>
          <p:nvPr>
            <p:ph type="subTitle" idx="1"/>
          </p:nvPr>
        </p:nvSpPr>
        <p:spPr>
          <a:xfrm>
            <a:off x="1434980" y="2865763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Bá</a:t>
            </a:r>
            <a:r>
              <a:rPr lang="en-US" dirty="0"/>
              <a:t> </a:t>
            </a:r>
            <a:r>
              <a:rPr lang="en-US" dirty="0" err="1"/>
              <a:t>Tới</a:t>
            </a: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3"/>
          </p:nvPr>
        </p:nvSpPr>
        <p:spPr>
          <a:xfrm>
            <a:off x="5456039" y="2865763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Sỹ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dirty="0"/>
          </a:p>
        </p:txBody>
      </p:sp>
      <p:sp>
        <p:nvSpPr>
          <p:cNvPr id="255" name="Google Shape;255;p34"/>
          <p:cNvSpPr/>
          <p:nvPr/>
        </p:nvSpPr>
        <p:spPr>
          <a:xfrm>
            <a:off x="2381299" y="1569815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0;p34">
            <a:extLst>
              <a:ext uri="{FF2B5EF4-FFF2-40B4-BE49-F238E27FC236}">
                <a16:creationId xmlns:a16="http://schemas.microsoft.com/office/drawing/2014/main" id="{5F217DBF-75DA-4477-9756-FB973E99009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9224" y="3259363"/>
            <a:ext cx="3852786" cy="130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“Ng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”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Phác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dirty="0"/>
          </a:p>
        </p:txBody>
      </p:sp>
      <p:sp>
        <p:nvSpPr>
          <p:cNvPr id="21" name="Google Shape;250;p34">
            <a:extLst>
              <a:ext uri="{FF2B5EF4-FFF2-40B4-BE49-F238E27FC236}">
                <a16:creationId xmlns:a16="http://schemas.microsoft.com/office/drawing/2014/main" id="{F86FC5A3-1773-44D3-AFCE-97CBE0B0F621}"/>
              </a:ext>
            </a:extLst>
          </p:cNvPr>
          <p:cNvSpPr txBox="1">
            <a:spLocks/>
          </p:cNvSpPr>
          <p:nvPr/>
        </p:nvSpPr>
        <p:spPr>
          <a:xfrm>
            <a:off x="4790019" y="3340672"/>
            <a:ext cx="4353981" cy="130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backend </a:t>
            </a:r>
            <a:r>
              <a:rPr lang="en-US" dirty="0" err="1"/>
              <a:t>với</a:t>
            </a:r>
            <a:r>
              <a:rPr lang="en-US" dirty="0"/>
              <a:t> frontend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“Comment, like, share”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</p:txBody>
      </p:sp>
      <p:grpSp>
        <p:nvGrpSpPr>
          <p:cNvPr id="18" name="Google Shape;15469;p73"/>
          <p:cNvGrpSpPr/>
          <p:nvPr/>
        </p:nvGrpSpPr>
        <p:grpSpPr>
          <a:xfrm>
            <a:off x="6402934" y="1569815"/>
            <a:ext cx="359015" cy="358633"/>
            <a:chOff x="1309875" y="1499912"/>
            <a:chExt cx="359015" cy="358633"/>
          </a:xfrm>
          <a:solidFill>
            <a:schemeClr val="bg1"/>
          </a:solidFill>
        </p:grpSpPr>
        <p:sp>
          <p:nvSpPr>
            <p:cNvPr id="19" name="Google Shape;15470;p73"/>
            <p:cNvSpPr/>
            <p:nvPr/>
          </p:nvSpPr>
          <p:spPr>
            <a:xfrm>
              <a:off x="1309875" y="1499912"/>
              <a:ext cx="133708" cy="204665"/>
            </a:xfrm>
            <a:custGeom>
              <a:avLst/>
              <a:gdLst/>
              <a:ahLst/>
              <a:cxnLst/>
              <a:rect l="l" t="t" r="r" b="b"/>
              <a:pathLst>
                <a:path w="4204" h="6435" extrusionOk="0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471;p73"/>
            <p:cNvSpPr/>
            <p:nvPr/>
          </p:nvSpPr>
          <p:spPr>
            <a:xfrm>
              <a:off x="1454524" y="1499912"/>
              <a:ext cx="213602" cy="123467"/>
            </a:xfrm>
            <a:custGeom>
              <a:avLst/>
              <a:gdLst/>
              <a:ahLst/>
              <a:cxnLst/>
              <a:rect l="l" t="t" r="r" b="b"/>
              <a:pathLst>
                <a:path w="6716" h="388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472;p73"/>
            <p:cNvSpPr/>
            <p:nvPr/>
          </p:nvSpPr>
          <p:spPr>
            <a:xfrm>
              <a:off x="1322756" y="1634701"/>
              <a:ext cx="346134" cy="223844"/>
            </a:xfrm>
            <a:custGeom>
              <a:avLst/>
              <a:gdLst/>
              <a:ahLst/>
              <a:cxnLst/>
              <a:rect l="l" t="t" r="r" b="b"/>
              <a:pathLst>
                <a:path w="10883" h="7038" extrusionOk="0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473;p73"/>
            <p:cNvSpPr/>
            <p:nvPr/>
          </p:nvSpPr>
          <p:spPr>
            <a:xfrm>
              <a:off x="1331852" y="1519217"/>
              <a:ext cx="191243" cy="140514"/>
            </a:xfrm>
            <a:custGeom>
              <a:avLst/>
              <a:gdLst/>
              <a:ahLst/>
              <a:cxnLst/>
              <a:rect l="l" t="t" r="r" b="b"/>
              <a:pathLst>
                <a:path w="6013" h="4418" extrusionOk="0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474;p73"/>
            <p:cNvSpPr/>
            <p:nvPr/>
          </p:nvSpPr>
          <p:spPr>
            <a:xfrm>
              <a:off x="1331852" y="1519217"/>
              <a:ext cx="315442" cy="190512"/>
            </a:xfrm>
            <a:custGeom>
              <a:avLst/>
              <a:gdLst/>
              <a:ahLst/>
              <a:cxnLst/>
              <a:rect l="l" t="t" r="r" b="b"/>
              <a:pathLst>
                <a:path w="9918" h="5990" extrusionOk="0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475;p73"/>
            <p:cNvSpPr/>
            <p:nvPr/>
          </p:nvSpPr>
          <p:spPr>
            <a:xfrm>
              <a:off x="1587056" y="1669178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476;p73"/>
            <p:cNvSpPr/>
            <p:nvPr/>
          </p:nvSpPr>
          <p:spPr>
            <a:xfrm>
              <a:off x="1471190" y="1538523"/>
              <a:ext cx="160965" cy="141278"/>
            </a:xfrm>
            <a:custGeom>
              <a:avLst/>
              <a:gdLst/>
              <a:ahLst/>
              <a:cxnLst/>
              <a:rect l="l" t="t" r="r" b="b"/>
              <a:pathLst>
                <a:path w="5061" h="4442" extrusionOk="0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477;p73"/>
            <p:cNvSpPr/>
            <p:nvPr/>
          </p:nvSpPr>
          <p:spPr>
            <a:xfrm>
              <a:off x="1354943" y="1540049"/>
              <a:ext cx="124230" cy="148847"/>
            </a:xfrm>
            <a:custGeom>
              <a:avLst/>
              <a:gdLst/>
              <a:ahLst/>
              <a:cxnLst/>
              <a:rect l="l" t="t" r="r" b="b"/>
              <a:pathLst>
                <a:path w="3906" h="4680" extrusionOk="0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478;p73"/>
            <p:cNvSpPr/>
            <p:nvPr/>
          </p:nvSpPr>
          <p:spPr>
            <a:xfrm>
              <a:off x="1399629" y="1581714"/>
              <a:ext cx="37148" cy="52669"/>
            </a:xfrm>
            <a:custGeom>
              <a:avLst/>
              <a:gdLst/>
              <a:ahLst/>
              <a:cxnLst/>
              <a:rect l="l" t="t" r="r" b="b"/>
              <a:pathLst>
                <a:path w="1168" h="1656" extrusionOk="0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423676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4"/>
          <p:cNvGrpSpPr/>
          <p:nvPr/>
        </p:nvGrpSpPr>
        <p:grpSpPr>
          <a:xfrm>
            <a:off x="5928559" y="1403529"/>
            <a:ext cx="1307918" cy="1527593"/>
            <a:chOff x="238125" y="1617275"/>
            <a:chExt cx="1090750" cy="1273950"/>
          </a:xfrm>
          <a:solidFill>
            <a:schemeClr val="accent2"/>
          </a:solidFill>
        </p:grpSpPr>
        <p:sp>
          <p:nvSpPr>
            <p:cNvPr id="240" name="Google Shape;240;p34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PHÂN CHIA CÔNG VIỆC</a:t>
            </a:r>
            <a:endParaRPr dirty="0"/>
          </a:p>
        </p:txBody>
      </p:sp>
      <p:grpSp>
        <p:nvGrpSpPr>
          <p:cNvPr id="246" name="Google Shape;246;p34"/>
          <p:cNvGrpSpPr/>
          <p:nvPr/>
        </p:nvGrpSpPr>
        <p:grpSpPr>
          <a:xfrm>
            <a:off x="1907525" y="1403529"/>
            <a:ext cx="1307918" cy="1527593"/>
            <a:chOff x="238125" y="1617275"/>
            <a:chExt cx="1090750" cy="1273950"/>
          </a:xfrm>
          <a:solidFill>
            <a:schemeClr val="accent2">
              <a:lumMod val="50000"/>
            </a:schemeClr>
          </a:solidFill>
        </p:grpSpPr>
        <p:sp>
          <p:nvSpPr>
            <p:cNvPr id="247" name="Google Shape;247;p34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34"/>
          <p:cNvSpPr txBox="1">
            <a:spLocks noGrp="1"/>
          </p:cNvSpPr>
          <p:nvPr>
            <p:ph type="subTitle" idx="1"/>
          </p:nvPr>
        </p:nvSpPr>
        <p:spPr>
          <a:xfrm>
            <a:off x="1434980" y="31634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Ngô</a:t>
            </a:r>
            <a:r>
              <a:rPr lang="en-US" dirty="0"/>
              <a:t> </a:t>
            </a:r>
            <a:r>
              <a:rPr lang="en-US" dirty="0" err="1"/>
              <a:t>Tùng</a:t>
            </a: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3"/>
          </p:nvPr>
        </p:nvSpPr>
        <p:spPr>
          <a:xfrm>
            <a:off x="5456039" y="31634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Hào</a:t>
            </a:r>
            <a:endParaRPr dirty="0"/>
          </a:p>
        </p:txBody>
      </p:sp>
      <p:sp>
        <p:nvSpPr>
          <p:cNvPr id="20" name="Google Shape;250;p34">
            <a:extLst>
              <a:ext uri="{FF2B5EF4-FFF2-40B4-BE49-F238E27FC236}">
                <a16:creationId xmlns:a16="http://schemas.microsoft.com/office/drawing/2014/main" id="{5F217DBF-75DA-4477-9756-FB973E99009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02712" y="3640599"/>
            <a:ext cx="3317392" cy="130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“Ng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”</a:t>
            </a:r>
          </a:p>
          <a:p>
            <a:pPr marL="285750" lvl="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Phác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  <a:p>
            <a:pPr marL="285750" lvl="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</p:txBody>
      </p:sp>
      <p:sp>
        <p:nvSpPr>
          <p:cNvPr id="21" name="Google Shape;250;p34">
            <a:extLst>
              <a:ext uri="{FF2B5EF4-FFF2-40B4-BE49-F238E27FC236}">
                <a16:creationId xmlns:a16="http://schemas.microsoft.com/office/drawing/2014/main" id="{F86FC5A3-1773-44D3-AFCE-97CBE0B0F621}"/>
              </a:ext>
            </a:extLst>
          </p:cNvPr>
          <p:cNvSpPr txBox="1">
            <a:spLocks/>
          </p:cNvSpPr>
          <p:nvPr/>
        </p:nvSpPr>
        <p:spPr>
          <a:xfrm>
            <a:off x="5080310" y="3624688"/>
            <a:ext cx="3403862" cy="130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“Ng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”</a:t>
            </a:r>
          </a:p>
          <a:p>
            <a:pPr marL="285750" lvl="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Phác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  <a:p>
            <a:pPr marL="285750" lvl="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</p:txBody>
      </p:sp>
      <p:grpSp>
        <p:nvGrpSpPr>
          <p:cNvPr id="18" name="Google Shape;14051;p71"/>
          <p:cNvGrpSpPr/>
          <p:nvPr/>
        </p:nvGrpSpPr>
        <p:grpSpPr>
          <a:xfrm>
            <a:off x="2357330" y="1907520"/>
            <a:ext cx="408156" cy="299783"/>
            <a:chOff x="1289311" y="2926222"/>
            <a:chExt cx="408156" cy="299783"/>
          </a:xfrm>
          <a:solidFill>
            <a:schemeClr val="bg1"/>
          </a:solidFill>
        </p:grpSpPr>
        <p:sp>
          <p:nvSpPr>
            <p:cNvPr id="19" name="Google Shape;14052;p71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053;p71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3562;p70"/>
          <p:cNvGrpSpPr/>
          <p:nvPr/>
        </p:nvGrpSpPr>
        <p:grpSpPr>
          <a:xfrm>
            <a:off x="6382429" y="1888641"/>
            <a:ext cx="399812" cy="306477"/>
            <a:chOff x="2567841" y="1994124"/>
            <a:chExt cx="399812" cy="306477"/>
          </a:xfrm>
          <a:solidFill>
            <a:schemeClr val="bg1"/>
          </a:solidFill>
        </p:grpSpPr>
        <p:sp>
          <p:nvSpPr>
            <p:cNvPr id="24" name="Google Shape;13563;p70"/>
            <p:cNvSpPr/>
            <p:nvPr/>
          </p:nvSpPr>
          <p:spPr>
            <a:xfrm>
              <a:off x="2567841" y="1994124"/>
              <a:ext cx="399812" cy="306477"/>
            </a:xfrm>
            <a:custGeom>
              <a:avLst/>
              <a:gdLst/>
              <a:ahLst/>
              <a:cxnLst/>
              <a:rect l="l" t="t" r="r" b="b"/>
              <a:pathLst>
                <a:path w="12551" h="9621" extrusionOk="0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64;p70"/>
            <p:cNvSpPr/>
            <p:nvPr/>
          </p:nvSpPr>
          <p:spPr>
            <a:xfrm>
              <a:off x="2623237" y="2113963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65;p70"/>
            <p:cNvSpPr/>
            <p:nvPr/>
          </p:nvSpPr>
          <p:spPr>
            <a:xfrm>
              <a:off x="2623237" y="2017251"/>
              <a:ext cx="287523" cy="77025"/>
            </a:xfrm>
            <a:custGeom>
              <a:avLst/>
              <a:gdLst/>
              <a:ahLst/>
              <a:cxnLst/>
              <a:rect l="l" t="t" r="r" b="b"/>
              <a:pathLst>
                <a:path w="9026" h="2418" extrusionOk="0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012229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4"/>
          <p:cNvGrpSpPr/>
          <p:nvPr/>
        </p:nvGrpSpPr>
        <p:grpSpPr>
          <a:xfrm>
            <a:off x="5928559" y="1403529"/>
            <a:ext cx="1307918" cy="1527593"/>
            <a:chOff x="238125" y="1617275"/>
            <a:chExt cx="1090750" cy="1273950"/>
          </a:xfrm>
          <a:solidFill>
            <a:srgbClr val="00B0F0"/>
          </a:solidFill>
        </p:grpSpPr>
        <p:sp>
          <p:nvSpPr>
            <p:cNvPr id="240" name="Google Shape;240;p34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PHÂN CHIA CÔNG VIỆC</a:t>
            </a:r>
            <a:endParaRPr dirty="0"/>
          </a:p>
        </p:txBody>
      </p:sp>
      <p:grpSp>
        <p:nvGrpSpPr>
          <p:cNvPr id="246" name="Google Shape;246;p34"/>
          <p:cNvGrpSpPr/>
          <p:nvPr/>
        </p:nvGrpSpPr>
        <p:grpSpPr>
          <a:xfrm>
            <a:off x="1907525" y="1403529"/>
            <a:ext cx="1307918" cy="1527593"/>
            <a:chOff x="238125" y="1617275"/>
            <a:chExt cx="1090750" cy="1273950"/>
          </a:xfrm>
          <a:solidFill>
            <a:srgbClr val="92D050"/>
          </a:solidFill>
        </p:grpSpPr>
        <p:sp>
          <p:nvSpPr>
            <p:cNvPr id="247" name="Google Shape;247;p34"/>
            <p:cNvSpPr/>
            <p:nvPr/>
          </p:nvSpPr>
          <p:spPr>
            <a:xfrm>
              <a:off x="413250" y="1792400"/>
              <a:ext cx="740375" cy="740375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38125" y="1617275"/>
              <a:ext cx="1090750" cy="1273950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34"/>
          <p:cNvSpPr txBox="1">
            <a:spLocks noGrp="1"/>
          </p:cNvSpPr>
          <p:nvPr>
            <p:ph type="subTitle" idx="1"/>
          </p:nvPr>
        </p:nvSpPr>
        <p:spPr>
          <a:xfrm>
            <a:off x="1434980" y="31634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Hùng</a:t>
            </a:r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2"/>
          </p:nvPr>
        </p:nvSpPr>
        <p:spPr>
          <a:xfrm>
            <a:off x="835167" y="3629620"/>
            <a:ext cx="3480982" cy="130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backend </a:t>
            </a:r>
            <a:r>
              <a:rPr lang="en-US" dirty="0" err="1"/>
              <a:t>với</a:t>
            </a:r>
            <a:r>
              <a:rPr lang="en-US" dirty="0"/>
              <a:t> frontend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  <a:p>
            <a:pPr marL="0" indent="0" algn="l"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dirty="0"/>
          </a:p>
          <a:p>
            <a:pPr marL="0" indent="0" algn="l"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3"/>
          </p:nvPr>
        </p:nvSpPr>
        <p:spPr>
          <a:xfrm>
            <a:off x="5456039" y="316347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Thanh An</a:t>
            </a:r>
            <a:endParaRPr dirty="0"/>
          </a:p>
        </p:txBody>
      </p:sp>
      <p:grpSp>
        <p:nvGrpSpPr>
          <p:cNvPr id="256" name="Google Shape;256;p34"/>
          <p:cNvGrpSpPr/>
          <p:nvPr/>
        </p:nvGrpSpPr>
        <p:grpSpPr>
          <a:xfrm>
            <a:off x="6402346" y="1882531"/>
            <a:ext cx="360362" cy="328823"/>
            <a:chOff x="1958520" y="2302574"/>
            <a:chExt cx="359213" cy="327807"/>
          </a:xfrm>
        </p:grpSpPr>
        <p:sp>
          <p:nvSpPr>
            <p:cNvPr id="257" name="Google Shape;257;p3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50;p34">
            <a:extLst>
              <a:ext uri="{FF2B5EF4-FFF2-40B4-BE49-F238E27FC236}">
                <a16:creationId xmlns:a16="http://schemas.microsoft.com/office/drawing/2014/main" id="{6941B2EE-79D1-4C8A-B377-652968064007}"/>
              </a:ext>
            </a:extLst>
          </p:cNvPr>
          <p:cNvSpPr txBox="1">
            <a:spLocks/>
          </p:cNvSpPr>
          <p:nvPr/>
        </p:nvSpPr>
        <p:spPr>
          <a:xfrm>
            <a:off x="5112224" y="3638384"/>
            <a:ext cx="2940779" cy="128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TKHTTT </a:t>
            </a:r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endParaRPr lang="en-US" dirty="0"/>
          </a:p>
          <a:p>
            <a:pPr marL="285750" indent="-285750" algn="l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  <a:p>
            <a:pPr marL="0" indent="0" algn="l">
              <a:spcAft>
                <a:spcPts val="1600"/>
              </a:spcAft>
              <a:buClr>
                <a:schemeClr val="dk1"/>
              </a:buClr>
              <a:buSzPts val="1100"/>
            </a:pPr>
            <a:endParaRPr lang="en-US" dirty="0"/>
          </a:p>
        </p:txBody>
      </p:sp>
      <p:grpSp>
        <p:nvGrpSpPr>
          <p:cNvPr id="18" name="Google Shape;16969;p75"/>
          <p:cNvGrpSpPr/>
          <p:nvPr/>
        </p:nvGrpSpPr>
        <p:grpSpPr>
          <a:xfrm>
            <a:off x="2311640" y="1911359"/>
            <a:ext cx="499533" cy="305136"/>
            <a:chOff x="7009649" y="1541981"/>
            <a:chExt cx="524940" cy="320655"/>
          </a:xfrm>
          <a:solidFill>
            <a:schemeClr val="bg1"/>
          </a:solidFill>
        </p:grpSpPr>
        <p:sp>
          <p:nvSpPr>
            <p:cNvPr id="19" name="Google Shape;16970;p75"/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71;p75"/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72;p75"/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73;p75"/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74;p75"/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75;p75"/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76;p75"/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977;p75"/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060698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4221480" y="1404942"/>
            <a:ext cx="3984895" cy="2333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/>
              <a:t>Tác</a:t>
            </a:r>
            <a:r>
              <a:rPr lang="en-US" sz="5400" b="1" dirty="0"/>
              <a:t> </a:t>
            </a:r>
            <a:r>
              <a:rPr lang="en-US" sz="5400" b="1" dirty="0" err="1"/>
              <a:t>nhân</a:t>
            </a:r>
            <a:r>
              <a:rPr lang="en-US" sz="5400" b="1" dirty="0"/>
              <a:t> &amp; </a:t>
            </a:r>
            <a:r>
              <a:rPr lang="en-US" sz="5400" b="1" dirty="0" err="1"/>
              <a:t>Chức</a:t>
            </a:r>
            <a:r>
              <a:rPr lang="en-US" sz="5400" b="1" dirty="0"/>
              <a:t> </a:t>
            </a:r>
            <a:r>
              <a:rPr lang="en-US" sz="5400" b="1" dirty="0" err="1"/>
              <a:t>năng</a:t>
            </a:r>
            <a:endParaRPr sz="5400" b="1" dirty="0"/>
          </a:p>
        </p:txBody>
      </p:sp>
    </p:spTree>
    <p:extLst>
      <p:ext uri="{BB962C8B-B14F-4D97-AF65-F5344CB8AC3E}">
        <p14:creationId xmlns:p14="http://schemas.microsoft.com/office/powerpoint/2010/main" val="52140596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34;p46">
            <a:extLst>
              <a:ext uri="{FF2B5EF4-FFF2-40B4-BE49-F238E27FC236}">
                <a16:creationId xmlns:a16="http://schemas.microsoft.com/office/drawing/2014/main" id="{8ED6C455-FF9F-48E4-82CA-B2E008C9AA68}"/>
              </a:ext>
            </a:extLst>
          </p:cNvPr>
          <p:cNvSpPr/>
          <p:nvPr/>
        </p:nvSpPr>
        <p:spPr>
          <a:xfrm rot="5400000">
            <a:off x="1422021" y="-763961"/>
            <a:ext cx="597473" cy="2844982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5;p46">
            <a:extLst>
              <a:ext uri="{FF2B5EF4-FFF2-40B4-BE49-F238E27FC236}">
                <a16:creationId xmlns:a16="http://schemas.microsoft.com/office/drawing/2014/main" id="{7CBB86EC-25A7-4938-8A34-16A166C59ABC}"/>
              </a:ext>
            </a:extLst>
          </p:cNvPr>
          <p:cNvSpPr txBox="1">
            <a:spLocks/>
          </p:cNvSpPr>
          <p:nvPr/>
        </p:nvSpPr>
        <p:spPr>
          <a:xfrm>
            <a:off x="298268" y="435993"/>
            <a:ext cx="2844981" cy="44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Use Case Model</a:t>
            </a: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DC684267-7C75-484C-9064-7672C8F42A3B}"/>
              </a:ext>
            </a:extLst>
          </p:cNvPr>
          <p:cNvSpPr txBox="1">
            <a:spLocks/>
          </p:cNvSpPr>
          <p:nvPr/>
        </p:nvSpPr>
        <p:spPr>
          <a:xfrm>
            <a:off x="424325" y="1363625"/>
            <a:ext cx="3575400" cy="190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3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nhân</a:t>
            </a:r>
            <a:endParaRPr lang="en-US" sz="1600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17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chức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năng</a:t>
            </a:r>
            <a:endParaRPr lang="en-US" sz="1600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8D25D-9835-4D0B-B952-D61CF91C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1" y="243411"/>
            <a:ext cx="3972446" cy="470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3945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dirty="0"/>
          </a:p>
        </p:txBody>
      </p:sp>
      <p:graphicFrame>
        <p:nvGraphicFramePr>
          <p:cNvPr id="433" name="Google Shape;433;p42"/>
          <p:cNvGraphicFramePr/>
          <p:nvPr>
            <p:extLst>
              <p:ext uri="{D42A27DB-BD31-4B8C-83A1-F6EECF244321}">
                <p14:modId xmlns:p14="http://schemas.microsoft.com/office/powerpoint/2010/main" val="1101984164"/>
              </p:ext>
            </p:extLst>
          </p:nvPr>
        </p:nvGraphicFramePr>
        <p:xfrm>
          <a:off x="923136" y="1223003"/>
          <a:ext cx="7297727" cy="3405705"/>
        </p:xfrm>
        <a:graphic>
          <a:graphicData uri="http://schemas.openxmlformats.org/drawingml/2006/table">
            <a:tbl>
              <a:tblPr>
                <a:noFill/>
                <a:tableStyleId>{D8257E88-6F31-4D5C-A575-D5CAC892589F}</a:tableStyleId>
              </a:tblPr>
              <a:tblGrid>
                <a:gridCol w="2407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7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5808" marR="95808" marT="95808" marB="95808">
                    <a:lnL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Mô</a:t>
                      </a:r>
                      <a:r>
                        <a:rPr lang="en-US" sz="15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tả</a:t>
                      </a:r>
                      <a:r>
                        <a:rPr lang="en-US" sz="15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tác</a:t>
                      </a:r>
                      <a:r>
                        <a:rPr lang="en-US" sz="15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nhân</a:t>
                      </a:r>
                      <a:endParaRPr sz="15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808" marR="95808" marT="95808" marB="95808">
                    <a:lnL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6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Kh</a:t>
                      </a: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ách</a:t>
                      </a:r>
                      <a:r>
                        <a:rPr lang="en-US" sz="15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thăm</a:t>
                      </a:r>
                      <a:endParaRPr sz="1500" b="1" dirty="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5808" marR="95808" marT="95808" marB="95808" anchor="ctr">
                    <a:lnL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BC0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là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người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ghép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 qua website,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xem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thông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 tin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bài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viết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được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 chia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sẻ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golian Baiti" panose="03000500000000000000" pitchFamily="66" charset="0"/>
                          <a:ea typeface="Arial"/>
                          <a:cs typeface="Mongolian Baiti" panose="03000500000000000000" pitchFamily="66" charset="0"/>
                          <a:sym typeface="Arial"/>
                        </a:rPr>
                        <a:t>.</a:t>
                      </a:r>
                    </a:p>
                  </a:txBody>
                  <a:tcPr marL="95808" marR="95808" marT="95808" marB="95808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6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 dirty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Ng</a:t>
                      </a:r>
                      <a:r>
                        <a:rPr lang="vi-VN" sz="1500" b="1" dirty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ư</a:t>
                      </a: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ời</a:t>
                      </a:r>
                      <a:r>
                        <a:rPr lang="en-US" sz="1500" b="1" dirty="0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sym typeface="Montserrat"/>
                        </a:rPr>
                        <a:t>dùng</a:t>
                      </a:r>
                      <a:endParaRPr sz="1500" dirty="0"/>
                    </a:p>
                  </a:txBody>
                  <a:tcPr marL="95808" marR="95808" marT="95808" marB="95808" anchor="ctr">
                    <a:lnL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BC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thông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tin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trang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cá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nhân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bài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viết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tương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tác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với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bạn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bè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endParaRPr sz="1300" b="0" dirty="0">
                        <a:latin typeface="Montserrat" panose="020B0604020202020204" charset="0"/>
                      </a:endParaRPr>
                    </a:p>
                  </a:txBody>
                  <a:tcPr marL="95808" marR="95808" marT="95808" marB="95808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6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Quản</a:t>
                      </a:r>
                      <a:r>
                        <a:rPr lang="en-US" sz="15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trị</a:t>
                      </a:r>
                      <a:r>
                        <a:rPr lang="en-US" sz="1500" b="1" dirty="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viên</a:t>
                      </a:r>
                      <a:endParaRPr sz="1500" dirty="0"/>
                    </a:p>
                  </a:txBody>
                  <a:tcPr marL="95808" marR="95808" marT="95808" marB="95808" anchor="ctr">
                    <a:lnL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BC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điều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hành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và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theo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dõi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mọi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hoạt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động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của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hệ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thống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người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dùng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quản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lý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báo</a:t>
                      </a:r>
                      <a:r>
                        <a:rPr lang="en-US" sz="13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cáo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Montserrat" panose="020B0604020202020204" charset="0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200" dirty="0">
                        <a:latin typeface="Montserrat" panose="020B0604020202020204" charset="0"/>
                      </a:endParaRPr>
                    </a:p>
                  </a:txBody>
                  <a:tcPr marL="95808" marR="95808" marT="95808" marB="95808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dirty="0"/>
          </a:p>
        </p:txBody>
      </p:sp>
      <p:sp>
        <p:nvSpPr>
          <p:cNvPr id="39" name="Google Shape;298;p37">
            <a:extLst>
              <a:ext uri="{FF2B5EF4-FFF2-40B4-BE49-F238E27FC236}">
                <a16:creationId xmlns:a16="http://schemas.microsoft.com/office/drawing/2014/main" id="{862DE81B-2972-49FD-9E3C-D026EBB360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4125" y="1206877"/>
            <a:ext cx="3533312" cy="33726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T</a:t>
            </a:r>
            <a:r>
              <a:rPr lang="vi-VN" dirty="0">
                <a:solidFill>
                  <a:srgbClr val="002060"/>
                </a:solidFill>
              </a:rPr>
              <a:t>ư</a:t>
            </a:r>
            <a:r>
              <a:rPr lang="en-US" dirty="0" err="1">
                <a:solidFill>
                  <a:srgbClr val="002060"/>
                </a:solidFill>
              </a:rPr>
              <a:t>ơng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tác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Đăng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bài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Nhắn</a:t>
            </a:r>
            <a:r>
              <a:rPr lang="en-US" dirty="0">
                <a:solidFill>
                  <a:srgbClr val="002060"/>
                </a:solidFill>
              </a:rPr>
              <a:t> tin </a:t>
            </a:r>
            <a:r>
              <a:rPr lang="en-US" dirty="0" err="1">
                <a:solidFill>
                  <a:srgbClr val="002060"/>
                </a:solidFill>
              </a:rPr>
              <a:t>riêng</a:t>
            </a:r>
            <a:endParaRPr lang="en-US" dirty="0">
              <a:solidFill>
                <a:srgbClr val="002060"/>
              </a:solidFill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Nhắn</a:t>
            </a:r>
            <a:r>
              <a:rPr lang="en-US" dirty="0">
                <a:solidFill>
                  <a:srgbClr val="002060"/>
                </a:solidFill>
              </a:rPr>
              <a:t> tin </a:t>
            </a:r>
            <a:r>
              <a:rPr lang="en-US" dirty="0" err="1">
                <a:solidFill>
                  <a:srgbClr val="002060"/>
                </a:solidFill>
              </a:rPr>
              <a:t>nhóm</a:t>
            </a:r>
            <a:endParaRPr lang="en-US" dirty="0">
              <a:solidFill>
                <a:srgbClr val="002060"/>
              </a:solidFill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Theo </a:t>
            </a:r>
            <a:r>
              <a:rPr lang="en-US" dirty="0" err="1">
                <a:solidFill>
                  <a:srgbClr val="002060"/>
                </a:solidFill>
              </a:rPr>
              <a:t>dõi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Thông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báo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Báo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cáo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Trang </a:t>
            </a:r>
            <a:r>
              <a:rPr lang="en-US" dirty="0" err="1">
                <a:solidFill>
                  <a:srgbClr val="002060"/>
                </a:solidFill>
              </a:rPr>
              <a:t>cá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nhân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Google Shape;298;p37">
            <a:extLst>
              <a:ext uri="{FF2B5EF4-FFF2-40B4-BE49-F238E27FC236}">
                <a16:creationId xmlns:a16="http://schemas.microsoft.com/office/drawing/2014/main" id="{47E335A4-C16E-41DA-A650-388B6FAE7926}"/>
              </a:ext>
            </a:extLst>
          </p:cNvPr>
          <p:cNvSpPr txBox="1">
            <a:spLocks/>
          </p:cNvSpPr>
          <p:nvPr/>
        </p:nvSpPr>
        <p:spPr>
          <a:xfrm>
            <a:off x="5241594" y="1206877"/>
            <a:ext cx="3533312" cy="337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Đăng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ký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Đăng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nhập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dirty="0">
                <a:solidFill>
                  <a:srgbClr val="002060"/>
                </a:solidFill>
              </a:rPr>
              <a:t>Đăng </a:t>
            </a:r>
            <a:r>
              <a:rPr lang="vi-VN" dirty="0" err="1">
                <a:solidFill>
                  <a:srgbClr val="002060"/>
                </a:solidFill>
              </a:rPr>
              <a:t>xuất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Đổi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mật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khẩu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Quên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mật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khẩu</a:t>
            </a:r>
            <a:endParaRPr lang="en-US" dirty="0">
              <a:solidFill>
                <a:srgbClr val="002060"/>
              </a:solidFill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Chỉnh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sửa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cài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đặt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tài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khoản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Thêm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bạn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bè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</a:t>
            </a:r>
            <a:r>
              <a:rPr lang="vi-VN" dirty="0">
                <a:solidFill>
                  <a:srgbClr val="002060"/>
                </a:solidFill>
              </a:rPr>
              <a:t>ư</a:t>
            </a:r>
            <a:r>
              <a:rPr lang="en-US" dirty="0">
                <a:solidFill>
                  <a:srgbClr val="002060"/>
                </a:solidFill>
              </a:rPr>
              <a:t>u </a:t>
            </a:r>
            <a:r>
              <a:rPr lang="en-US" dirty="0" err="1">
                <a:solidFill>
                  <a:srgbClr val="002060"/>
                </a:solidFill>
              </a:rPr>
              <a:t>bài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viết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1540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dirty="0"/>
          </a:p>
        </p:txBody>
      </p:sp>
      <p:sp>
        <p:nvSpPr>
          <p:cNvPr id="39" name="Google Shape;298;p37">
            <a:extLst>
              <a:ext uri="{FF2B5EF4-FFF2-40B4-BE49-F238E27FC236}">
                <a16:creationId xmlns:a16="http://schemas.microsoft.com/office/drawing/2014/main" id="{862DE81B-2972-49FD-9E3C-D026EBB360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4125" y="1206877"/>
            <a:ext cx="3533312" cy="33726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Quản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lý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báo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cáo</a:t>
            </a:r>
            <a:endParaRPr lang="en-US" dirty="0">
              <a:solidFill>
                <a:srgbClr val="002060"/>
              </a:solidFill>
            </a:endParaRPr>
          </a:p>
          <a:p>
            <a:pPr lvl="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002060"/>
                </a:solidFill>
              </a:rPr>
              <a:t>Quản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lý</a:t>
            </a:r>
            <a:r>
              <a:rPr lang="en-US" dirty="0">
                <a:solidFill>
                  <a:srgbClr val="002060"/>
                </a:solidFill>
              </a:rPr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397640970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3538330" y="1785402"/>
            <a:ext cx="4401345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BADFA-89A7-4F5B-9C66-F70E3D3C2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84912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Thành viên tham gia</a:t>
            </a:r>
            <a:endParaRPr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subTitle" idx="9"/>
          </p:nvPr>
        </p:nvSpPr>
        <p:spPr>
          <a:xfrm>
            <a:off x="3433215" y="2138465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Bá</a:t>
            </a:r>
            <a:r>
              <a:rPr lang="en-US" dirty="0"/>
              <a:t> </a:t>
            </a:r>
            <a:r>
              <a:rPr lang="en-US" dirty="0" err="1"/>
              <a:t>Tới</a:t>
            </a:r>
            <a:endParaRPr dirty="0"/>
          </a:p>
        </p:txBody>
      </p:sp>
      <p:sp>
        <p:nvSpPr>
          <p:cNvPr id="376" name="Google Shape;376;p40"/>
          <p:cNvSpPr txBox="1">
            <a:spLocks noGrp="1"/>
          </p:cNvSpPr>
          <p:nvPr>
            <p:ph type="subTitle" idx="7"/>
          </p:nvPr>
        </p:nvSpPr>
        <p:spPr>
          <a:xfrm>
            <a:off x="827124" y="2175858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Nguyễn</a:t>
            </a:r>
            <a:r>
              <a:rPr lang="en-US" dirty="0"/>
              <a:t> Gia Tr</a:t>
            </a:r>
            <a:r>
              <a:rPr lang="vi-VN" dirty="0"/>
              <a:t>ư</a:t>
            </a:r>
            <a:r>
              <a:rPr lang="en-US" dirty="0" err="1"/>
              <a:t>ờng</a:t>
            </a:r>
            <a:endParaRPr dirty="0"/>
          </a:p>
        </p:txBody>
      </p:sp>
      <p:sp>
        <p:nvSpPr>
          <p:cNvPr id="377" name="Google Shape;377;p40"/>
          <p:cNvSpPr txBox="1">
            <a:spLocks noGrp="1"/>
          </p:cNvSpPr>
          <p:nvPr>
            <p:ph type="subTitle" idx="8"/>
          </p:nvPr>
        </p:nvSpPr>
        <p:spPr>
          <a:xfrm>
            <a:off x="777958" y="2445154"/>
            <a:ext cx="1542123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08D4800065</a:t>
            </a:r>
          </a:p>
        </p:txBody>
      </p:sp>
      <p:sp>
        <p:nvSpPr>
          <p:cNvPr id="379" name="Google Shape;379;p40"/>
          <p:cNvSpPr txBox="1">
            <a:spLocks noGrp="1"/>
          </p:cNvSpPr>
          <p:nvPr>
            <p:ph type="subTitle" idx="14"/>
          </p:nvPr>
        </p:nvSpPr>
        <p:spPr>
          <a:xfrm>
            <a:off x="6388581" y="2130969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Hoàng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Đức</a:t>
            </a:r>
            <a:endParaRPr dirty="0"/>
          </a:p>
        </p:txBody>
      </p:sp>
      <p:sp>
        <p:nvSpPr>
          <p:cNvPr id="381" name="Google Shape;381;p40"/>
          <p:cNvSpPr txBox="1">
            <a:spLocks noGrp="1"/>
          </p:cNvSpPr>
          <p:nvPr>
            <p:ph type="subTitle" idx="1"/>
          </p:nvPr>
        </p:nvSpPr>
        <p:spPr>
          <a:xfrm>
            <a:off x="695771" y="2981451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Ngô</a:t>
            </a:r>
            <a:r>
              <a:rPr lang="en-US" dirty="0"/>
              <a:t> </a:t>
            </a:r>
            <a:r>
              <a:rPr lang="en-US" dirty="0" err="1"/>
              <a:t>Tùng</a:t>
            </a:r>
            <a:endParaRPr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type="subTitle" idx="3"/>
          </p:nvPr>
        </p:nvSpPr>
        <p:spPr>
          <a:xfrm>
            <a:off x="3586850" y="3026323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Sỹ</a:t>
            </a:r>
            <a:r>
              <a:rPr lang="en-US" dirty="0"/>
              <a:t> </a:t>
            </a:r>
            <a:r>
              <a:rPr lang="en-US" dirty="0" err="1"/>
              <a:t>Hoàng</a:t>
            </a:r>
            <a:endParaRPr dirty="0"/>
          </a:p>
        </p:txBody>
      </p:sp>
      <p:sp>
        <p:nvSpPr>
          <p:cNvPr id="385" name="Google Shape;385;p40"/>
          <p:cNvSpPr txBox="1">
            <a:spLocks noGrp="1"/>
          </p:cNvSpPr>
          <p:nvPr>
            <p:ph type="subTitle" idx="5"/>
          </p:nvPr>
        </p:nvSpPr>
        <p:spPr>
          <a:xfrm>
            <a:off x="6537806" y="3006058"/>
            <a:ext cx="2253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Hùng</a:t>
            </a:r>
            <a:endParaRPr dirty="0"/>
          </a:p>
        </p:txBody>
      </p:sp>
      <p:sp>
        <p:nvSpPr>
          <p:cNvPr id="22" name="Google Shape;377;p40"/>
          <p:cNvSpPr txBox="1">
            <a:spLocks noGrp="1"/>
          </p:cNvSpPr>
          <p:nvPr>
            <p:ph type="subTitle" idx="8"/>
          </p:nvPr>
        </p:nvSpPr>
        <p:spPr>
          <a:xfrm>
            <a:off x="3548415" y="2398989"/>
            <a:ext cx="1618013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08D4800061</a:t>
            </a:r>
            <a:endParaRPr dirty="0"/>
          </a:p>
        </p:txBody>
      </p:sp>
      <p:sp>
        <p:nvSpPr>
          <p:cNvPr id="24" name="Google Shape;377;p40"/>
          <p:cNvSpPr txBox="1">
            <a:spLocks noGrp="1"/>
          </p:cNvSpPr>
          <p:nvPr>
            <p:ph type="subTitle" idx="8"/>
          </p:nvPr>
        </p:nvSpPr>
        <p:spPr>
          <a:xfrm>
            <a:off x="6597358" y="2417176"/>
            <a:ext cx="1440855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08D4800077</a:t>
            </a:r>
          </a:p>
        </p:txBody>
      </p:sp>
      <p:sp>
        <p:nvSpPr>
          <p:cNvPr id="26" name="Google Shape;377;p40"/>
          <p:cNvSpPr txBox="1">
            <a:spLocks noGrp="1"/>
          </p:cNvSpPr>
          <p:nvPr>
            <p:ph type="subTitle" idx="8"/>
          </p:nvPr>
        </p:nvSpPr>
        <p:spPr>
          <a:xfrm>
            <a:off x="674983" y="3300221"/>
            <a:ext cx="1652599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08D4800071</a:t>
            </a:r>
          </a:p>
        </p:txBody>
      </p:sp>
      <p:sp>
        <p:nvSpPr>
          <p:cNvPr id="28" name="Google Shape;377;p40"/>
          <p:cNvSpPr txBox="1">
            <a:spLocks noGrp="1"/>
          </p:cNvSpPr>
          <p:nvPr>
            <p:ph type="subTitle" idx="8"/>
          </p:nvPr>
        </p:nvSpPr>
        <p:spPr>
          <a:xfrm>
            <a:off x="3641505" y="3300221"/>
            <a:ext cx="1472592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08D4800079</a:t>
            </a:r>
          </a:p>
        </p:txBody>
      </p:sp>
      <p:sp>
        <p:nvSpPr>
          <p:cNvPr id="30" name="Google Shape;377;p40"/>
          <p:cNvSpPr txBox="1">
            <a:spLocks noGrp="1"/>
          </p:cNvSpPr>
          <p:nvPr>
            <p:ph type="subTitle" idx="8"/>
          </p:nvPr>
        </p:nvSpPr>
        <p:spPr>
          <a:xfrm>
            <a:off x="6565619" y="3300221"/>
            <a:ext cx="1472593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08D4800022</a:t>
            </a:r>
          </a:p>
        </p:txBody>
      </p:sp>
      <p:grpSp>
        <p:nvGrpSpPr>
          <p:cNvPr id="31" name="Google Shape;554;p47"/>
          <p:cNvGrpSpPr/>
          <p:nvPr/>
        </p:nvGrpSpPr>
        <p:grpSpPr>
          <a:xfrm>
            <a:off x="2005918" y="1211797"/>
            <a:ext cx="253289" cy="283797"/>
            <a:chOff x="1750887" y="2425727"/>
            <a:chExt cx="320143" cy="343269"/>
          </a:xfrm>
        </p:grpSpPr>
        <p:sp>
          <p:nvSpPr>
            <p:cNvPr id="32" name="Google Shape;555;p47"/>
            <p:cNvSpPr/>
            <p:nvPr/>
          </p:nvSpPr>
          <p:spPr>
            <a:xfrm>
              <a:off x="1750887" y="2425727"/>
              <a:ext cx="320143" cy="289052"/>
            </a:xfrm>
            <a:custGeom>
              <a:avLst/>
              <a:gdLst/>
              <a:ahLst/>
              <a:cxnLst/>
              <a:rect l="l" t="t" r="r" b="b"/>
              <a:pathLst>
                <a:path w="10050" h="9074" extrusionOk="0">
                  <a:moveTo>
                    <a:pt x="1668" y="322"/>
                  </a:moveTo>
                  <a:cubicBezTo>
                    <a:pt x="1834" y="322"/>
                    <a:pt x="1953" y="453"/>
                    <a:pt x="1953" y="608"/>
                  </a:cubicBezTo>
                  <a:lnTo>
                    <a:pt x="1953" y="1275"/>
                  </a:lnTo>
                  <a:cubicBezTo>
                    <a:pt x="1953" y="1441"/>
                    <a:pt x="1811" y="1560"/>
                    <a:pt x="1668" y="1560"/>
                  </a:cubicBezTo>
                  <a:cubicBezTo>
                    <a:pt x="1513" y="1560"/>
                    <a:pt x="1382" y="1429"/>
                    <a:pt x="1382" y="1275"/>
                  </a:cubicBezTo>
                  <a:lnTo>
                    <a:pt x="1382" y="929"/>
                  </a:lnTo>
                  <a:lnTo>
                    <a:pt x="1382" y="608"/>
                  </a:lnTo>
                  <a:cubicBezTo>
                    <a:pt x="1370" y="453"/>
                    <a:pt x="1501" y="322"/>
                    <a:pt x="1668" y="322"/>
                  </a:cubicBezTo>
                  <a:close/>
                  <a:moveTo>
                    <a:pt x="3918" y="322"/>
                  </a:moveTo>
                  <a:cubicBezTo>
                    <a:pt x="4061" y="322"/>
                    <a:pt x="4192" y="453"/>
                    <a:pt x="4192" y="608"/>
                  </a:cubicBezTo>
                  <a:lnTo>
                    <a:pt x="4192" y="1275"/>
                  </a:lnTo>
                  <a:cubicBezTo>
                    <a:pt x="4192" y="1441"/>
                    <a:pt x="4061" y="1560"/>
                    <a:pt x="3918" y="1560"/>
                  </a:cubicBezTo>
                  <a:cubicBezTo>
                    <a:pt x="3763" y="1560"/>
                    <a:pt x="3632" y="1429"/>
                    <a:pt x="3632" y="1275"/>
                  </a:cubicBezTo>
                  <a:lnTo>
                    <a:pt x="3632" y="608"/>
                  </a:lnTo>
                  <a:cubicBezTo>
                    <a:pt x="3632" y="441"/>
                    <a:pt x="3763" y="322"/>
                    <a:pt x="3918" y="322"/>
                  </a:cubicBezTo>
                  <a:close/>
                  <a:moveTo>
                    <a:pt x="6180" y="322"/>
                  </a:moveTo>
                  <a:cubicBezTo>
                    <a:pt x="6323" y="322"/>
                    <a:pt x="6454" y="453"/>
                    <a:pt x="6454" y="608"/>
                  </a:cubicBezTo>
                  <a:lnTo>
                    <a:pt x="6454" y="1275"/>
                  </a:lnTo>
                  <a:cubicBezTo>
                    <a:pt x="6454" y="1441"/>
                    <a:pt x="6323" y="1560"/>
                    <a:pt x="6180" y="1560"/>
                  </a:cubicBezTo>
                  <a:cubicBezTo>
                    <a:pt x="6025" y="1560"/>
                    <a:pt x="5894" y="1429"/>
                    <a:pt x="5894" y="1275"/>
                  </a:cubicBezTo>
                  <a:lnTo>
                    <a:pt x="5894" y="608"/>
                  </a:lnTo>
                  <a:cubicBezTo>
                    <a:pt x="5894" y="441"/>
                    <a:pt x="6025" y="322"/>
                    <a:pt x="6180" y="322"/>
                  </a:cubicBezTo>
                  <a:close/>
                  <a:moveTo>
                    <a:pt x="8419" y="322"/>
                  </a:moveTo>
                  <a:cubicBezTo>
                    <a:pt x="8573" y="322"/>
                    <a:pt x="8704" y="453"/>
                    <a:pt x="8704" y="608"/>
                  </a:cubicBezTo>
                  <a:lnTo>
                    <a:pt x="8704" y="929"/>
                  </a:lnTo>
                  <a:lnTo>
                    <a:pt x="8704" y="1275"/>
                  </a:lnTo>
                  <a:cubicBezTo>
                    <a:pt x="8704" y="1441"/>
                    <a:pt x="8573" y="1560"/>
                    <a:pt x="8419" y="1560"/>
                  </a:cubicBezTo>
                  <a:cubicBezTo>
                    <a:pt x="8276" y="1560"/>
                    <a:pt x="8145" y="1429"/>
                    <a:pt x="8145" y="1275"/>
                  </a:cubicBezTo>
                  <a:lnTo>
                    <a:pt x="8145" y="608"/>
                  </a:lnTo>
                  <a:cubicBezTo>
                    <a:pt x="8145" y="441"/>
                    <a:pt x="8276" y="322"/>
                    <a:pt x="8419" y="322"/>
                  </a:cubicBezTo>
                  <a:close/>
                  <a:moveTo>
                    <a:pt x="9526" y="1096"/>
                  </a:moveTo>
                  <a:cubicBezTo>
                    <a:pt x="9669" y="1096"/>
                    <a:pt x="9788" y="1215"/>
                    <a:pt x="9788" y="1370"/>
                  </a:cubicBezTo>
                  <a:lnTo>
                    <a:pt x="9788" y="2525"/>
                  </a:lnTo>
                  <a:lnTo>
                    <a:pt x="370" y="2525"/>
                  </a:lnTo>
                  <a:lnTo>
                    <a:pt x="370" y="1370"/>
                  </a:lnTo>
                  <a:cubicBezTo>
                    <a:pt x="370" y="1215"/>
                    <a:pt x="489" y="1096"/>
                    <a:pt x="644" y="1096"/>
                  </a:cubicBezTo>
                  <a:lnTo>
                    <a:pt x="1060" y="1096"/>
                  </a:lnTo>
                  <a:lnTo>
                    <a:pt x="1060" y="1275"/>
                  </a:lnTo>
                  <a:cubicBezTo>
                    <a:pt x="1060" y="1596"/>
                    <a:pt x="1322" y="1882"/>
                    <a:pt x="1668" y="1882"/>
                  </a:cubicBezTo>
                  <a:cubicBezTo>
                    <a:pt x="1989" y="1882"/>
                    <a:pt x="2275" y="1620"/>
                    <a:pt x="2275" y="1275"/>
                  </a:cubicBezTo>
                  <a:lnTo>
                    <a:pt x="2275" y="1096"/>
                  </a:lnTo>
                  <a:lnTo>
                    <a:pt x="3335" y="1096"/>
                  </a:lnTo>
                  <a:lnTo>
                    <a:pt x="3335" y="1275"/>
                  </a:lnTo>
                  <a:cubicBezTo>
                    <a:pt x="3335" y="1596"/>
                    <a:pt x="3597" y="1882"/>
                    <a:pt x="3942" y="1882"/>
                  </a:cubicBezTo>
                  <a:cubicBezTo>
                    <a:pt x="4287" y="1882"/>
                    <a:pt x="4549" y="1620"/>
                    <a:pt x="4549" y="1275"/>
                  </a:cubicBezTo>
                  <a:lnTo>
                    <a:pt x="4549" y="1096"/>
                  </a:lnTo>
                  <a:lnTo>
                    <a:pt x="5609" y="1096"/>
                  </a:lnTo>
                  <a:lnTo>
                    <a:pt x="5609" y="1275"/>
                  </a:lnTo>
                  <a:cubicBezTo>
                    <a:pt x="5609" y="1596"/>
                    <a:pt x="5883" y="1882"/>
                    <a:pt x="6216" y="1882"/>
                  </a:cubicBezTo>
                  <a:cubicBezTo>
                    <a:pt x="6561" y="1882"/>
                    <a:pt x="6835" y="1620"/>
                    <a:pt x="6835" y="1275"/>
                  </a:cubicBezTo>
                  <a:lnTo>
                    <a:pt x="6835" y="1096"/>
                  </a:lnTo>
                  <a:lnTo>
                    <a:pt x="7883" y="1096"/>
                  </a:lnTo>
                  <a:lnTo>
                    <a:pt x="7883" y="1275"/>
                  </a:lnTo>
                  <a:cubicBezTo>
                    <a:pt x="7883" y="1596"/>
                    <a:pt x="8157" y="1882"/>
                    <a:pt x="8502" y="1882"/>
                  </a:cubicBezTo>
                  <a:cubicBezTo>
                    <a:pt x="8823" y="1882"/>
                    <a:pt x="9109" y="1620"/>
                    <a:pt x="9109" y="1275"/>
                  </a:cubicBezTo>
                  <a:lnTo>
                    <a:pt x="9109" y="1096"/>
                  </a:lnTo>
                  <a:close/>
                  <a:moveTo>
                    <a:pt x="1608" y="1"/>
                  </a:moveTo>
                  <a:cubicBezTo>
                    <a:pt x="1275" y="1"/>
                    <a:pt x="989" y="262"/>
                    <a:pt x="989" y="608"/>
                  </a:cubicBezTo>
                  <a:lnTo>
                    <a:pt x="989" y="786"/>
                  </a:lnTo>
                  <a:lnTo>
                    <a:pt x="572" y="786"/>
                  </a:lnTo>
                  <a:cubicBezTo>
                    <a:pt x="251" y="786"/>
                    <a:pt x="1" y="1048"/>
                    <a:pt x="1" y="1370"/>
                  </a:cubicBezTo>
                  <a:lnTo>
                    <a:pt x="1" y="3584"/>
                  </a:lnTo>
                  <a:cubicBezTo>
                    <a:pt x="1" y="3668"/>
                    <a:pt x="72" y="3751"/>
                    <a:pt x="156" y="3751"/>
                  </a:cubicBezTo>
                  <a:cubicBezTo>
                    <a:pt x="251" y="3751"/>
                    <a:pt x="322" y="3668"/>
                    <a:pt x="322" y="3584"/>
                  </a:cubicBezTo>
                  <a:lnTo>
                    <a:pt x="322" y="2834"/>
                  </a:lnTo>
                  <a:lnTo>
                    <a:pt x="9681" y="2834"/>
                  </a:lnTo>
                  <a:lnTo>
                    <a:pt x="9681" y="8906"/>
                  </a:lnTo>
                  <a:cubicBezTo>
                    <a:pt x="9681" y="9002"/>
                    <a:pt x="9764" y="9073"/>
                    <a:pt x="9847" y="9073"/>
                  </a:cubicBezTo>
                  <a:cubicBezTo>
                    <a:pt x="9943" y="9073"/>
                    <a:pt x="10014" y="9002"/>
                    <a:pt x="10014" y="8906"/>
                  </a:cubicBezTo>
                  <a:lnTo>
                    <a:pt x="10014" y="1346"/>
                  </a:lnTo>
                  <a:cubicBezTo>
                    <a:pt x="10050" y="1036"/>
                    <a:pt x="9776" y="786"/>
                    <a:pt x="9466" y="786"/>
                  </a:cubicBezTo>
                  <a:lnTo>
                    <a:pt x="9050" y="786"/>
                  </a:lnTo>
                  <a:lnTo>
                    <a:pt x="9050" y="608"/>
                  </a:lnTo>
                  <a:cubicBezTo>
                    <a:pt x="9050" y="274"/>
                    <a:pt x="8776" y="1"/>
                    <a:pt x="8430" y="1"/>
                  </a:cubicBezTo>
                  <a:cubicBezTo>
                    <a:pt x="8109" y="1"/>
                    <a:pt x="7823" y="262"/>
                    <a:pt x="7823" y="608"/>
                  </a:cubicBezTo>
                  <a:lnTo>
                    <a:pt x="7823" y="786"/>
                  </a:lnTo>
                  <a:lnTo>
                    <a:pt x="6764" y="786"/>
                  </a:lnTo>
                  <a:lnTo>
                    <a:pt x="6764" y="608"/>
                  </a:lnTo>
                  <a:cubicBezTo>
                    <a:pt x="6764" y="274"/>
                    <a:pt x="6502" y="1"/>
                    <a:pt x="6156" y="1"/>
                  </a:cubicBezTo>
                  <a:cubicBezTo>
                    <a:pt x="5811" y="1"/>
                    <a:pt x="5549" y="262"/>
                    <a:pt x="5549" y="608"/>
                  </a:cubicBezTo>
                  <a:lnTo>
                    <a:pt x="5549" y="786"/>
                  </a:lnTo>
                  <a:lnTo>
                    <a:pt x="4489" y="786"/>
                  </a:lnTo>
                  <a:lnTo>
                    <a:pt x="4489" y="608"/>
                  </a:lnTo>
                  <a:cubicBezTo>
                    <a:pt x="4489" y="274"/>
                    <a:pt x="4228" y="1"/>
                    <a:pt x="3882" y="1"/>
                  </a:cubicBezTo>
                  <a:cubicBezTo>
                    <a:pt x="3549" y="1"/>
                    <a:pt x="3275" y="262"/>
                    <a:pt x="3275" y="608"/>
                  </a:cubicBezTo>
                  <a:lnTo>
                    <a:pt x="3275" y="786"/>
                  </a:lnTo>
                  <a:lnTo>
                    <a:pt x="2215" y="786"/>
                  </a:lnTo>
                  <a:lnTo>
                    <a:pt x="2215" y="608"/>
                  </a:lnTo>
                  <a:cubicBezTo>
                    <a:pt x="2215" y="274"/>
                    <a:pt x="1942" y="1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56;p47"/>
            <p:cNvSpPr/>
            <p:nvPr/>
          </p:nvSpPr>
          <p:spPr>
            <a:xfrm>
              <a:off x="1751652" y="2558467"/>
              <a:ext cx="319378" cy="210530"/>
            </a:xfrm>
            <a:custGeom>
              <a:avLst/>
              <a:gdLst/>
              <a:ahLst/>
              <a:cxnLst/>
              <a:rect l="l" t="t" r="r" b="b"/>
              <a:pathLst>
                <a:path w="10026" h="6609" extrusionOk="0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6025"/>
                  </a:lnTo>
                  <a:cubicBezTo>
                    <a:pt x="1" y="6347"/>
                    <a:pt x="274" y="6609"/>
                    <a:pt x="584" y="6609"/>
                  </a:cubicBezTo>
                  <a:lnTo>
                    <a:pt x="9407" y="6609"/>
                  </a:lnTo>
                  <a:cubicBezTo>
                    <a:pt x="9740" y="6609"/>
                    <a:pt x="9990" y="6335"/>
                    <a:pt x="9990" y="6025"/>
                  </a:cubicBezTo>
                  <a:lnTo>
                    <a:pt x="9990" y="5501"/>
                  </a:lnTo>
                  <a:cubicBezTo>
                    <a:pt x="10026" y="5418"/>
                    <a:pt x="9942" y="5335"/>
                    <a:pt x="9859" y="5335"/>
                  </a:cubicBezTo>
                  <a:cubicBezTo>
                    <a:pt x="9764" y="5335"/>
                    <a:pt x="9692" y="5418"/>
                    <a:pt x="9692" y="5501"/>
                  </a:cubicBezTo>
                  <a:lnTo>
                    <a:pt x="9692" y="6025"/>
                  </a:lnTo>
                  <a:cubicBezTo>
                    <a:pt x="9692" y="6168"/>
                    <a:pt x="9573" y="6287"/>
                    <a:pt x="9430" y="6287"/>
                  </a:cubicBezTo>
                  <a:lnTo>
                    <a:pt x="596" y="6287"/>
                  </a:lnTo>
                  <a:cubicBezTo>
                    <a:pt x="453" y="6287"/>
                    <a:pt x="334" y="6168"/>
                    <a:pt x="334" y="6025"/>
                  </a:cubicBezTo>
                  <a:lnTo>
                    <a:pt x="334" y="156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27;p32"/>
          <p:cNvSpPr txBox="1">
            <a:spLocks/>
          </p:cNvSpPr>
          <p:nvPr/>
        </p:nvSpPr>
        <p:spPr>
          <a:xfrm>
            <a:off x="2205300" y="1153748"/>
            <a:ext cx="4678758" cy="39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vi-VN" dirty="0"/>
              <a:t>GVHD: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M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Ph</a:t>
            </a:r>
            <a:r>
              <a:rPr lang="vi-VN" dirty="0"/>
              <a:t>ư</a:t>
            </a:r>
            <a:r>
              <a:rPr lang="en-US" dirty="0" err="1"/>
              <a:t>ơng</a:t>
            </a:r>
            <a:endParaRPr lang="vi-VN" dirty="0"/>
          </a:p>
        </p:txBody>
      </p:sp>
      <p:sp>
        <p:nvSpPr>
          <p:cNvPr id="25" name="Google Shape;452;p43"/>
          <p:cNvSpPr/>
          <p:nvPr/>
        </p:nvSpPr>
        <p:spPr>
          <a:xfrm>
            <a:off x="340089" y="2212317"/>
            <a:ext cx="529376" cy="52957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60;p43"/>
          <p:cNvSpPr/>
          <p:nvPr/>
        </p:nvSpPr>
        <p:spPr>
          <a:xfrm>
            <a:off x="463600" y="2336580"/>
            <a:ext cx="289697" cy="28969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69;p43"/>
          <p:cNvSpPr txBox="1">
            <a:spLocks/>
          </p:cNvSpPr>
          <p:nvPr/>
        </p:nvSpPr>
        <p:spPr>
          <a:xfrm>
            <a:off x="446606" y="2256530"/>
            <a:ext cx="322119" cy="4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0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5" name="Google Shape;452;p43"/>
          <p:cNvSpPr/>
          <p:nvPr/>
        </p:nvSpPr>
        <p:spPr>
          <a:xfrm>
            <a:off x="339674" y="3077018"/>
            <a:ext cx="529376" cy="5295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60;p43"/>
          <p:cNvSpPr/>
          <p:nvPr/>
        </p:nvSpPr>
        <p:spPr>
          <a:xfrm>
            <a:off x="458715" y="3194742"/>
            <a:ext cx="289697" cy="28969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52;p43"/>
          <p:cNvSpPr/>
          <p:nvPr/>
        </p:nvSpPr>
        <p:spPr>
          <a:xfrm>
            <a:off x="3163680" y="2212317"/>
            <a:ext cx="529376" cy="52957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60;p43"/>
          <p:cNvSpPr/>
          <p:nvPr/>
        </p:nvSpPr>
        <p:spPr>
          <a:xfrm>
            <a:off x="3282721" y="2330041"/>
            <a:ext cx="289697" cy="28969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52;p43"/>
          <p:cNvSpPr/>
          <p:nvPr/>
        </p:nvSpPr>
        <p:spPr>
          <a:xfrm>
            <a:off x="3163680" y="3077018"/>
            <a:ext cx="529376" cy="5295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60;p43"/>
          <p:cNvSpPr/>
          <p:nvPr/>
        </p:nvSpPr>
        <p:spPr>
          <a:xfrm>
            <a:off x="3282721" y="3194742"/>
            <a:ext cx="289697" cy="28969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52;p43"/>
          <p:cNvSpPr/>
          <p:nvPr/>
        </p:nvSpPr>
        <p:spPr>
          <a:xfrm>
            <a:off x="6129068" y="3077018"/>
            <a:ext cx="529376" cy="52957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60;p43"/>
          <p:cNvSpPr/>
          <p:nvPr/>
        </p:nvSpPr>
        <p:spPr>
          <a:xfrm>
            <a:off x="6248109" y="3194742"/>
            <a:ext cx="289697" cy="28969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2;p43"/>
          <p:cNvSpPr/>
          <p:nvPr/>
        </p:nvSpPr>
        <p:spPr>
          <a:xfrm>
            <a:off x="6129068" y="2210045"/>
            <a:ext cx="529376" cy="529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0;p43"/>
          <p:cNvSpPr/>
          <p:nvPr/>
        </p:nvSpPr>
        <p:spPr>
          <a:xfrm>
            <a:off x="6248109" y="2327769"/>
            <a:ext cx="289697" cy="28969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69;p43"/>
          <p:cNvSpPr txBox="1">
            <a:spLocks/>
          </p:cNvSpPr>
          <p:nvPr/>
        </p:nvSpPr>
        <p:spPr>
          <a:xfrm>
            <a:off x="3264732" y="2227246"/>
            <a:ext cx="322119" cy="4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000" dirty="0">
                <a:solidFill>
                  <a:schemeClr val="accent1"/>
                </a:solidFill>
              </a:rPr>
              <a:t>2</a:t>
            </a:r>
            <a:endParaRPr lang="en" sz="1000" dirty="0">
              <a:solidFill>
                <a:schemeClr val="accent1"/>
              </a:solidFill>
            </a:endParaRPr>
          </a:p>
        </p:txBody>
      </p:sp>
      <p:sp>
        <p:nvSpPr>
          <p:cNvPr id="48" name="Google Shape;469;p43"/>
          <p:cNvSpPr txBox="1">
            <a:spLocks/>
          </p:cNvSpPr>
          <p:nvPr/>
        </p:nvSpPr>
        <p:spPr>
          <a:xfrm>
            <a:off x="6231897" y="2243585"/>
            <a:ext cx="322119" cy="4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000" dirty="0">
                <a:solidFill>
                  <a:schemeClr val="accent1"/>
                </a:solidFill>
              </a:rPr>
              <a:t>3</a:t>
            </a:r>
            <a:endParaRPr lang="en" sz="1000" dirty="0">
              <a:solidFill>
                <a:schemeClr val="accent1"/>
              </a:solidFill>
            </a:endParaRPr>
          </a:p>
        </p:txBody>
      </p:sp>
      <p:sp>
        <p:nvSpPr>
          <p:cNvPr id="49" name="Google Shape;469;p43"/>
          <p:cNvSpPr txBox="1">
            <a:spLocks/>
          </p:cNvSpPr>
          <p:nvPr/>
        </p:nvSpPr>
        <p:spPr>
          <a:xfrm>
            <a:off x="445658" y="3086177"/>
            <a:ext cx="322119" cy="4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000" dirty="0">
                <a:solidFill>
                  <a:schemeClr val="accent1"/>
                </a:solidFill>
              </a:rPr>
              <a:t>4</a:t>
            </a:r>
            <a:endParaRPr lang="en" sz="1000" dirty="0">
              <a:solidFill>
                <a:schemeClr val="accent1"/>
              </a:solidFill>
            </a:endParaRPr>
          </a:p>
        </p:txBody>
      </p:sp>
      <p:sp>
        <p:nvSpPr>
          <p:cNvPr id="50" name="Google Shape;469;p43"/>
          <p:cNvSpPr txBox="1">
            <a:spLocks/>
          </p:cNvSpPr>
          <p:nvPr/>
        </p:nvSpPr>
        <p:spPr>
          <a:xfrm>
            <a:off x="3264731" y="3106070"/>
            <a:ext cx="322119" cy="4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000" dirty="0">
                <a:solidFill>
                  <a:schemeClr val="accent1"/>
                </a:solidFill>
              </a:rPr>
              <a:t>5</a:t>
            </a:r>
            <a:endParaRPr lang="en" sz="1000" dirty="0">
              <a:solidFill>
                <a:schemeClr val="accent1"/>
              </a:solidFill>
            </a:endParaRPr>
          </a:p>
        </p:txBody>
      </p:sp>
      <p:sp>
        <p:nvSpPr>
          <p:cNvPr id="51" name="Google Shape;469;p43"/>
          <p:cNvSpPr txBox="1">
            <a:spLocks/>
          </p:cNvSpPr>
          <p:nvPr/>
        </p:nvSpPr>
        <p:spPr>
          <a:xfrm>
            <a:off x="6227522" y="3113460"/>
            <a:ext cx="322119" cy="4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000" dirty="0">
                <a:solidFill>
                  <a:schemeClr val="accent1"/>
                </a:solidFill>
              </a:rPr>
              <a:t>6</a:t>
            </a:r>
            <a:endParaRPr lang="en" sz="1000" dirty="0">
              <a:solidFill>
                <a:schemeClr val="accent1"/>
              </a:solidFill>
            </a:endParaRPr>
          </a:p>
        </p:txBody>
      </p:sp>
      <p:sp>
        <p:nvSpPr>
          <p:cNvPr id="37" name="Google Shape;375;p40">
            <a:extLst>
              <a:ext uri="{FF2B5EF4-FFF2-40B4-BE49-F238E27FC236}">
                <a16:creationId xmlns:a16="http://schemas.microsoft.com/office/drawing/2014/main" id="{444ED4AD-A867-4919-8446-99F0A3EE0C43}"/>
              </a:ext>
            </a:extLst>
          </p:cNvPr>
          <p:cNvSpPr txBox="1">
            <a:spLocks/>
          </p:cNvSpPr>
          <p:nvPr/>
        </p:nvSpPr>
        <p:spPr>
          <a:xfrm>
            <a:off x="568035" y="3928821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/>
              <a:t>Trần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Hào</a:t>
            </a:r>
            <a:endParaRPr lang="en-US" dirty="0"/>
          </a:p>
        </p:txBody>
      </p:sp>
      <p:sp>
        <p:nvSpPr>
          <p:cNvPr id="52" name="Google Shape;379;p40">
            <a:extLst>
              <a:ext uri="{FF2B5EF4-FFF2-40B4-BE49-F238E27FC236}">
                <a16:creationId xmlns:a16="http://schemas.microsoft.com/office/drawing/2014/main" id="{1AEFD14F-D377-4178-BF85-1EA2743E9EB9}"/>
              </a:ext>
            </a:extLst>
          </p:cNvPr>
          <p:cNvSpPr txBox="1">
            <a:spLocks/>
          </p:cNvSpPr>
          <p:nvPr/>
        </p:nvSpPr>
        <p:spPr>
          <a:xfrm>
            <a:off x="3629702" y="3927891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err="1"/>
              <a:t>Nguyễn</a:t>
            </a:r>
            <a:r>
              <a:rPr lang="en-US" dirty="0"/>
              <a:t> Thanh An</a:t>
            </a:r>
          </a:p>
        </p:txBody>
      </p:sp>
      <p:sp>
        <p:nvSpPr>
          <p:cNvPr id="53" name="Google Shape;377;p40">
            <a:extLst>
              <a:ext uri="{FF2B5EF4-FFF2-40B4-BE49-F238E27FC236}">
                <a16:creationId xmlns:a16="http://schemas.microsoft.com/office/drawing/2014/main" id="{0C182F02-CFF6-4946-B913-58BE32D962AC}"/>
              </a:ext>
            </a:extLst>
          </p:cNvPr>
          <p:cNvSpPr txBox="1">
            <a:spLocks/>
          </p:cNvSpPr>
          <p:nvPr/>
        </p:nvSpPr>
        <p:spPr>
          <a:xfrm>
            <a:off x="781982" y="4222898"/>
            <a:ext cx="14772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Aft>
                <a:spcPts val="1600"/>
              </a:spcAft>
            </a:pPr>
            <a:r>
              <a:rPr lang="en-US" dirty="0"/>
              <a:t>08D4800016</a:t>
            </a:r>
          </a:p>
        </p:txBody>
      </p:sp>
      <p:sp>
        <p:nvSpPr>
          <p:cNvPr id="54" name="Google Shape;377;p40">
            <a:extLst>
              <a:ext uri="{FF2B5EF4-FFF2-40B4-BE49-F238E27FC236}">
                <a16:creationId xmlns:a16="http://schemas.microsoft.com/office/drawing/2014/main" id="{773DCF51-A925-4E13-B035-BCAD518B5BCC}"/>
              </a:ext>
            </a:extLst>
          </p:cNvPr>
          <p:cNvSpPr txBox="1">
            <a:spLocks/>
          </p:cNvSpPr>
          <p:nvPr/>
        </p:nvSpPr>
        <p:spPr>
          <a:xfrm>
            <a:off x="3652742" y="4173975"/>
            <a:ext cx="1477224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Aft>
                <a:spcPts val="1600"/>
              </a:spcAft>
            </a:pPr>
            <a:r>
              <a:rPr lang="en-US" dirty="0"/>
              <a:t>08D4800002</a:t>
            </a:r>
          </a:p>
        </p:txBody>
      </p:sp>
      <p:sp>
        <p:nvSpPr>
          <p:cNvPr id="55" name="Google Shape;452;p43">
            <a:extLst>
              <a:ext uri="{FF2B5EF4-FFF2-40B4-BE49-F238E27FC236}">
                <a16:creationId xmlns:a16="http://schemas.microsoft.com/office/drawing/2014/main" id="{357B5508-6A98-4FE3-B264-47A3C4B36AAE}"/>
              </a:ext>
            </a:extLst>
          </p:cNvPr>
          <p:cNvSpPr/>
          <p:nvPr/>
        </p:nvSpPr>
        <p:spPr>
          <a:xfrm>
            <a:off x="344378" y="4001317"/>
            <a:ext cx="529376" cy="52957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60;p43">
            <a:extLst>
              <a:ext uri="{FF2B5EF4-FFF2-40B4-BE49-F238E27FC236}">
                <a16:creationId xmlns:a16="http://schemas.microsoft.com/office/drawing/2014/main" id="{030C9BF5-6ED3-412D-968A-1A5BD7718E94}"/>
              </a:ext>
            </a:extLst>
          </p:cNvPr>
          <p:cNvSpPr/>
          <p:nvPr/>
        </p:nvSpPr>
        <p:spPr>
          <a:xfrm>
            <a:off x="463419" y="4119041"/>
            <a:ext cx="289697" cy="28969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52;p43">
            <a:extLst>
              <a:ext uri="{FF2B5EF4-FFF2-40B4-BE49-F238E27FC236}">
                <a16:creationId xmlns:a16="http://schemas.microsoft.com/office/drawing/2014/main" id="{6472CBCA-62A9-4EC8-A0A2-3B4ED33F4A3D}"/>
              </a:ext>
            </a:extLst>
          </p:cNvPr>
          <p:cNvSpPr/>
          <p:nvPr/>
        </p:nvSpPr>
        <p:spPr>
          <a:xfrm>
            <a:off x="3173949" y="3963354"/>
            <a:ext cx="529376" cy="529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60;p43">
            <a:extLst>
              <a:ext uri="{FF2B5EF4-FFF2-40B4-BE49-F238E27FC236}">
                <a16:creationId xmlns:a16="http://schemas.microsoft.com/office/drawing/2014/main" id="{D6DD52B5-493D-481B-9C6A-43B68E67519D}"/>
              </a:ext>
            </a:extLst>
          </p:cNvPr>
          <p:cNvSpPr/>
          <p:nvPr/>
        </p:nvSpPr>
        <p:spPr>
          <a:xfrm>
            <a:off x="3292990" y="4081078"/>
            <a:ext cx="289697" cy="28969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69;p43">
            <a:extLst>
              <a:ext uri="{FF2B5EF4-FFF2-40B4-BE49-F238E27FC236}">
                <a16:creationId xmlns:a16="http://schemas.microsoft.com/office/drawing/2014/main" id="{7D63B4FD-95EF-446D-9BCA-5AFC9858F508}"/>
              </a:ext>
            </a:extLst>
          </p:cNvPr>
          <p:cNvSpPr txBox="1">
            <a:spLocks/>
          </p:cNvSpPr>
          <p:nvPr/>
        </p:nvSpPr>
        <p:spPr>
          <a:xfrm>
            <a:off x="445430" y="4016246"/>
            <a:ext cx="322119" cy="4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7</a:t>
            </a:r>
            <a:endParaRPr lang="en" sz="1000" dirty="0">
              <a:solidFill>
                <a:schemeClr val="accent1"/>
              </a:solidFill>
            </a:endParaRPr>
          </a:p>
        </p:txBody>
      </p:sp>
      <p:sp>
        <p:nvSpPr>
          <p:cNvPr id="60" name="Google Shape;469;p43">
            <a:extLst>
              <a:ext uri="{FF2B5EF4-FFF2-40B4-BE49-F238E27FC236}">
                <a16:creationId xmlns:a16="http://schemas.microsoft.com/office/drawing/2014/main" id="{84F29662-AAE8-4830-86E1-ABE47E90CD0D}"/>
              </a:ext>
            </a:extLst>
          </p:cNvPr>
          <p:cNvSpPr txBox="1">
            <a:spLocks/>
          </p:cNvSpPr>
          <p:nvPr/>
        </p:nvSpPr>
        <p:spPr>
          <a:xfrm>
            <a:off x="3276778" y="3996894"/>
            <a:ext cx="322119" cy="4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accent1"/>
                </a:solidFill>
              </a:rPr>
              <a:t>8</a:t>
            </a:r>
            <a:endParaRPr lang="en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67545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5762752F-94D4-4B20-B845-7DFCC9762896}"/>
              </a:ext>
            </a:extLst>
          </p:cNvPr>
          <p:cNvSpPr/>
          <p:nvPr/>
        </p:nvSpPr>
        <p:spPr>
          <a:xfrm rot="5400000">
            <a:off x="1746162" y="-1388432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4A9C222B-47BC-4167-A6C7-536113DC9BDD}"/>
              </a:ext>
            </a:extLst>
          </p:cNvPr>
          <p:cNvSpPr txBox="1">
            <a:spLocks/>
          </p:cNvSpPr>
          <p:nvPr/>
        </p:nvSpPr>
        <p:spPr>
          <a:xfrm>
            <a:off x="0" y="304627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S</a:t>
            </a:r>
            <a:r>
              <a:rPr lang="vi-VN" sz="1600" dirty="0">
                <a:solidFill>
                  <a:schemeClr val="bg1"/>
                </a:solidFill>
                <a:latin typeface="Montserrat" panose="020B0604020202020204" charset="0"/>
              </a:rPr>
              <a:t>ơ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đồ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mức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ngữ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cảnh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398EB-AFCE-40AA-9D79-9B6E9354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83" y="748274"/>
            <a:ext cx="5744723" cy="409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94235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5762752F-94D4-4B20-B845-7DFCC9762896}"/>
              </a:ext>
            </a:extLst>
          </p:cNvPr>
          <p:cNvSpPr/>
          <p:nvPr/>
        </p:nvSpPr>
        <p:spPr>
          <a:xfrm rot="5400000">
            <a:off x="1540659" y="-1388432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4A9C222B-47BC-4167-A6C7-536113DC9BDD}"/>
              </a:ext>
            </a:extLst>
          </p:cNvPr>
          <p:cNvSpPr txBox="1">
            <a:spLocks/>
          </p:cNvSpPr>
          <p:nvPr/>
        </p:nvSpPr>
        <p:spPr>
          <a:xfrm>
            <a:off x="0" y="304627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S</a:t>
            </a:r>
            <a:r>
              <a:rPr lang="vi-VN" sz="1600" dirty="0">
                <a:solidFill>
                  <a:schemeClr val="bg1"/>
                </a:solidFill>
                <a:latin typeface="Montserrat" panose="020B0604020202020204" charset="0"/>
              </a:rPr>
              <a:t>ơ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đồ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luồng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liệu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mức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đỉnh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FD7D9-52F5-4863-A86F-583F2942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327" y="466447"/>
            <a:ext cx="5216170" cy="452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28779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4572000" y="474920"/>
            <a:ext cx="3363300" cy="3508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 err="1"/>
              <a:t>Biểu</a:t>
            </a:r>
            <a:r>
              <a:rPr lang="en-US" sz="4400" dirty="0"/>
              <a:t> </a:t>
            </a:r>
            <a:r>
              <a:rPr lang="en-US" sz="4400" dirty="0" err="1"/>
              <a:t>đồ</a:t>
            </a:r>
            <a:r>
              <a:rPr lang="en-US" sz="4400" dirty="0"/>
              <a:t> </a:t>
            </a:r>
            <a:r>
              <a:rPr lang="en-US" sz="4400" dirty="0" err="1"/>
              <a:t>luồng</a:t>
            </a:r>
            <a:r>
              <a:rPr lang="en-US" sz="4400" dirty="0"/>
              <a:t> </a:t>
            </a:r>
            <a:r>
              <a:rPr lang="en-US" sz="4400" dirty="0" err="1"/>
              <a:t>dư</a:t>
            </a:r>
            <a:r>
              <a:rPr lang="en-US" sz="4400" dirty="0"/>
              <a:t>̃ </a:t>
            </a:r>
            <a:r>
              <a:rPr lang="en-US" sz="4400" dirty="0" err="1"/>
              <a:t>liệu</a:t>
            </a:r>
            <a:r>
              <a:rPr lang="en-US" sz="4400" dirty="0"/>
              <a:t> </a:t>
            </a:r>
            <a:r>
              <a:rPr lang="en-US" sz="4400" dirty="0" err="1"/>
              <a:t>dưới</a:t>
            </a:r>
            <a:r>
              <a:rPr lang="en-US" sz="4400" dirty="0"/>
              <a:t> </a:t>
            </a:r>
            <a:r>
              <a:rPr lang="en-US" sz="4400" dirty="0" err="1"/>
              <a:t>mức</a:t>
            </a:r>
            <a:r>
              <a:rPr lang="en-US" sz="4400" dirty="0"/>
              <a:t> </a:t>
            </a:r>
            <a:r>
              <a:rPr lang="en-US" sz="4400" dirty="0" err="1"/>
              <a:t>dưới</a:t>
            </a:r>
            <a:r>
              <a:rPr lang="en-US" sz="4400" dirty="0"/>
              <a:t> </a:t>
            </a:r>
            <a:r>
              <a:rPr lang="en-US" sz="4400" dirty="0" err="1"/>
              <a:t>đỉnh</a:t>
            </a:r>
            <a:r>
              <a:rPr lang="en-US" sz="4400" dirty="0"/>
              <a:t> </a:t>
            </a:r>
            <a:endParaRPr sz="4400"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4512580" y="3895396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Website.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0462108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5762752F-94D4-4B20-B845-7DFCC9762896}"/>
              </a:ext>
            </a:extLst>
          </p:cNvPr>
          <p:cNvSpPr/>
          <p:nvPr/>
        </p:nvSpPr>
        <p:spPr>
          <a:xfrm rot="5400000">
            <a:off x="1838927" y="-1180866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4A9C222B-47BC-4167-A6C7-536113DC9BDD}"/>
              </a:ext>
            </a:extLst>
          </p:cNvPr>
          <p:cNvSpPr txBox="1">
            <a:spLocks/>
          </p:cNvSpPr>
          <p:nvPr/>
        </p:nvSpPr>
        <p:spPr>
          <a:xfrm>
            <a:off x="298268" y="435993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Đăng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bài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”</a:t>
            </a: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614593A2-875C-449D-9AE7-FC08A2700CE9}"/>
              </a:ext>
            </a:extLst>
          </p:cNvPr>
          <p:cNvSpPr txBox="1">
            <a:spLocks/>
          </p:cNvSpPr>
          <p:nvPr/>
        </p:nvSpPr>
        <p:spPr>
          <a:xfrm>
            <a:off x="438068" y="1617750"/>
            <a:ext cx="3575400" cy="190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nhân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: Ng</a:t>
            </a:r>
            <a:r>
              <a:rPr lang="vi-VN" sz="1600" dirty="0">
                <a:solidFill>
                  <a:srgbClr val="002060"/>
                </a:solidFill>
                <a:latin typeface="Montserrat" panose="020B0604020202020204" charset="0"/>
              </a:rPr>
              <a:t>ư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ời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dùng</a:t>
            </a:r>
            <a:endParaRPr lang="en-US" sz="1600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Mô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tả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: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hệ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thống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cho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phép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đăng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bài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với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nội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dung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khác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nhau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BDF31-CC56-4C4C-BD99-BC5A8C08169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/>
          <a:stretch/>
        </p:blipFill>
        <p:spPr>
          <a:xfrm>
            <a:off x="3333177" y="1288034"/>
            <a:ext cx="5372755" cy="25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6180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5762752F-94D4-4B20-B845-7DFCC9762896}"/>
              </a:ext>
            </a:extLst>
          </p:cNvPr>
          <p:cNvSpPr/>
          <p:nvPr/>
        </p:nvSpPr>
        <p:spPr>
          <a:xfrm rot="5400000">
            <a:off x="1838927" y="-1180866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4A9C222B-47BC-4167-A6C7-536113DC9BDD}"/>
              </a:ext>
            </a:extLst>
          </p:cNvPr>
          <p:cNvSpPr txBox="1">
            <a:spLocks/>
          </p:cNvSpPr>
          <p:nvPr/>
        </p:nvSpPr>
        <p:spPr>
          <a:xfrm>
            <a:off x="298268" y="435993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Báo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cáo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”</a:t>
            </a: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614593A2-875C-449D-9AE7-FC08A2700CE9}"/>
              </a:ext>
            </a:extLst>
          </p:cNvPr>
          <p:cNvSpPr txBox="1">
            <a:spLocks/>
          </p:cNvSpPr>
          <p:nvPr/>
        </p:nvSpPr>
        <p:spPr>
          <a:xfrm>
            <a:off x="438068" y="1617750"/>
            <a:ext cx="3575400" cy="190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nhân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: Ng</a:t>
            </a:r>
            <a:r>
              <a:rPr lang="vi-VN" sz="1600" dirty="0">
                <a:solidFill>
                  <a:srgbClr val="002060"/>
                </a:solidFill>
                <a:latin typeface="Montserrat" panose="020B0604020202020204" charset="0"/>
              </a:rPr>
              <a:t>ư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ời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dùng</a:t>
            </a:r>
            <a:endParaRPr lang="en-US" sz="1600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Mô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tả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: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có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thể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báo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cáo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bài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viết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của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khác</a:t>
            </a:r>
            <a:endParaRPr lang="en-US" sz="16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8D60B1-7632-4A85-A1CC-AA8F061AA0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867" y="1370160"/>
            <a:ext cx="51149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47051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5762752F-94D4-4B20-B845-7DFCC9762896}"/>
              </a:ext>
            </a:extLst>
          </p:cNvPr>
          <p:cNvSpPr/>
          <p:nvPr/>
        </p:nvSpPr>
        <p:spPr>
          <a:xfrm rot="5400000">
            <a:off x="1838927" y="-1180866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4A9C222B-47BC-4167-A6C7-536113DC9BDD}"/>
              </a:ext>
            </a:extLst>
          </p:cNvPr>
          <p:cNvSpPr txBox="1">
            <a:spLocks/>
          </p:cNvSpPr>
          <p:nvPr/>
        </p:nvSpPr>
        <p:spPr>
          <a:xfrm>
            <a:off x="298268" y="435993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“T</a:t>
            </a:r>
            <a:r>
              <a:rPr lang="vi-VN" sz="1600" dirty="0">
                <a:solidFill>
                  <a:schemeClr val="bg1"/>
                </a:solidFill>
                <a:latin typeface="Montserrat" panose="020B0604020202020204" charset="0"/>
              </a:rPr>
              <a:t>ư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ơng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”</a:t>
            </a: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614593A2-875C-449D-9AE7-FC08A2700CE9}"/>
              </a:ext>
            </a:extLst>
          </p:cNvPr>
          <p:cNvSpPr txBox="1">
            <a:spLocks/>
          </p:cNvSpPr>
          <p:nvPr/>
        </p:nvSpPr>
        <p:spPr>
          <a:xfrm>
            <a:off x="438068" y="1617750"/>
            <a:ext cx="3575400" cy="190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nhân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: Ng</a:t>
            </a:r>
            <a:r>
              <a:rPr lang="vi-VN" sz="1600" dirty="0">
                <a:solidFill>
                  <a:srgbClr val="002060"/>
                </a:solidFill>
                <a:latin typeface="Montserrat" panose="020B0604020202020204" charset="0"/>
              </a:rPr>
              <a:t>ư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ời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dùng</a:t>
            </a:r>
            <a:endParaRPr lang="en-US" sz="1600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Mô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tả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: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có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thể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tương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với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khác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thông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qua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bài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viết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như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like,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bình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luận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, chia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sẻ</a:t>
            </a:r>
            <a:endParaRPr lang="en-US" sz="16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19C44-96B0-44E3-9C46-929A204265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58" y="528803"/>
            <a:ext cx="4834860" cy="43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6485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5762752F-94D4-4B20-B845-7DFCC9762896}"/>
              </a:ext>
            </a:extLst>
          </p:cNvPr>
          <p:cNvSpPr/>
          <p:nvPr/>
        </p:nvSpPr>
        <p:spPr>
          <a:xfrm rot="5400000">
            <a:off x="1838927" y="-1180866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4A9C222B-47BC-4167-A6C7-536113DC9BDD}"/>
              </a:ext>
            </a:extLst>
          </p:cNvPr>
          <p:cNvSpPr txBox="1">
            <a:spLocks/>
          </p:cNvSpPr>
          <p:nvPr/>
        </p:nvSpPr>
        <p:spPr>
          <a:xfrm>
            <a:off x="298268" y="435993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Nhắn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tin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riêng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”</a:t>
            </a: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614593A2-875C-449D-9AE7-FC08A2700CE9}"/>
              </a:ext>
            </a:extLst>
          </p:cNvPr>
          <p:cNvSpPr txBox="1">
            <a:spLocks/>
          </p:cNvSpPr>
          <p:nvPr/>
        </p:nvSpPr>
        <p:spPr>
          <a:xfrm>
            <a:off x="438068" y="1617750"/>
            <a:ext cx="3575400" cy="190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nhân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: Ng</a:t>
            </a:r>
            <a:r>
              <a:rPr lang="vi-VN" sz="1600" dirty="0">
                <a:solidFill>
                  <a:schemeClr val="accent1"/>
                </a:solidFill>
                <a:latin typeface="Montserrat" panose="020B0604020202020204" charset="0"/>
              </a:rPr>
              <a:t>ư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endParaRPr lang="en-US" sz="1600" dirty="0">
              <a:solidFill>
                <a:schemeClr val="accent1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Mô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tả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: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hệ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thống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cho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phép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có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thể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nhắn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tin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với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khác</a:t>
            </a:r>
            <a:endParaRPr lang="en-US" sz="16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8C0EE8-A606-4F60-8A3D-5B71705348F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/>
          <a:stretch/>
        </p:blipFill>
        <p:spPr>
          <a:xfrm>
            <a:off x="2962940" y="205670"/>
            <a:ext cx="5940240" cy="346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14364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5762752F-94D4-4B20-B845-7DFCC9762896}"/>
              </a:ext>
            </a:extLst>
          </p:cNvPr>
          <p:cNvSpPr/>
          <p:nvPr/>
        </p:nvSpPr>
        <p:spPr>
          <a:xfrm rot="5400000">
            <a:off x="1838927" y="-1180866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4A9C222B-47BC-4167-A6C7-536113DC9BDD}"/>
              </a:ext>
            </a:extLst>
          </p:cNvPr>
          <p:cNvSpPr txBox="1">
            <a:spLocks/>
          </p:cNvSpPr>
          <p:nvPr/>
        </p:nvSpPr>
        <p:spPr>
          <a:xfrm>
            <a:off x="298268" y="435993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Nhắn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tin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nhóm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”</a:t>
            </a: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614593A2-875C-449D-9AE7-FC08A2700CE9}"/>
              </a:ext>
            </a:extLst>
          </p:cNvPr>
          <p:cNvSpPr txBox="1">
            <a:spLocks/>
          </p:cNvSpPr>
          <p:nvPr/>
        </p:nvSpPr>
        <p:spPr>
          <a:xfrm>
            <a:off x="438068" y="1617750"/>
            <a:ext cx="3575400" cy="190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nhân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: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Ứng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viên</a:t>
            </a:r>
            <a:endParaRPr lang="en-US" sz="1600" dirty="0">
              <a:solidFill>
                <a:schemeClr val="accent1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Mô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tả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: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có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thể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nhắn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tin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trong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1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nhóm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hoặc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nhiều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nhóm</a:t>
            </a:r>
            <a:endParaRPr lang="en-US" sz="1600" dirty="0">
              <a:solidFill>
                <a:schemeClr val="accent1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BA455-5182-42C7-89C3-2EE4A9AF5F3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" t="7599"/>
          <a:stretch/>
        </p:blipFill>
        <p:spPr>
          <a:xfrm>
            <a:off x="2495106" y="596315"/>
            <a:ext cx="6500222" cy="30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76434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5762752F-94D4-4B20-B845-7DFCC9762896}"/>
              </a:ext>
            </a:extLst>
          </p:cNvPr>
          <p:cNvSpPr/>
          <p:nvPr/>
        </p:nvSpPr>
        <p:spPr>
          <a:xfrm rot="5400000">
            <a:off x="1838927" y="-1180866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4A9C222B-47BC-4167-A6C7-536113DC9BDD}"/>
              </a:ext>
            </a:extLst>
          </p:cNvPr>
          <p:cNvSpPr txBox="1">
            <a:spLocks/>
          </p:cNvSpPr>
          <p:nvPr/>
        </p:nvSpPr>
        <p:spPr>
          <a:xfrm>
            <a:off x="298268" y="435993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báo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cáo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”</a:t>
            </a: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614593A2-875C-449D-9AE7-FC08A2700CE9}"/>
              </a:ext>
            </a:extLst>
          </p:cNvPr>
          <p:cNvSpPr txBox="1">
            <a:spLocks/>
          </p:cNvSpPr>
          <p:nvPr/>
        </p:nvSpPr>
        <p:spPr>
          <a:xfrm>
            <a:off x="438068" y="2397471"/>
            <a:ext cx="3575400" cy="190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nhân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: Admin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Mô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tả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: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Là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hành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động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quản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lý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các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báo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cáo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mà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gửi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lên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hệ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thống</a:t>
            </a:r>
            <a:endParaRPr lang="en-US" sz="16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B3F17-03F2-4476-96DF-7A95ED8CC3B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8"/>
          <a:stretch/>
        </p:blipFill>
        <p:spPr>
          <a:xfrm>
            <a:off x="2108312" y="1209675"/>
            <a:ext cx="6874068" cy="253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31691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5762752F-94D4-4B20-B845-7DFCC9762896}"/>
              </a:ext>
            </a:extLst>
          </p:cNvPr>
          <p:cNvSpPr/>
          <p:nvPr/>
        </p:nvSpPr>
        <p:spPr>
          <a:xfrm rot="5400000">
            <a:off x="1838927" y="-1180866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4A9C222B-47BC-4167-A6C7-536113DC9BDD}"/>
              </a:ext>
            </a:extLst>
          </p:cNvPr>
          <p:cNvSpPr txBox="1">
            <a:spLocks/>
          </p:cNvSpPr>
          <p:nvPr/>
        </p:nvSpPr>
        <p:spPr>
          <a:xfrm>
            <a:off x="298268" y="435993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Chức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năng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“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ng</a:t>
            </a:r>
            <a:r>
              <a:rPr lang="vi-VN" sz="1600" dirty="0">
                <a:solidFill>
                  <a:schemeClr val="bg1"/>
                </a:solidFill>
                <a:latin typeface="Montserrat" panose="020B0604020202020204" charset="0"/>
              </a:rPr>
              <a:t>ư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ời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dùng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”</a:t>
            </a: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614593A2-875C-449D-9AE7-FC08A2700CE9}"/>
              </a:ext>
            </a:extLst>
          </p:cNvPr>
          <p:cNvSpPr txBox="1">
            <a:spLocks/>
          </p:cNvSpPr>
          <p:nvPr/>
        </p:nvSpPr>
        <p:spPr>
          <a:xfrm>
            <a:off x="438068" y="1617750"/>
            <a:ext cx="3575400" cy="1908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Tác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nhân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: Admin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Mô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tả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: Admin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có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thể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quản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ly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́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tài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khoản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của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người</a:t>
            </a:r>
            <a:r>
              <a:rPr lang="en-US" sz="1600" dirty="0">
                <a:solidFill>
                  <a:schemeClr val="accent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Montserrat" panose="020B0604020202020204" charset="0"/>
              </a:rPr>
              <a:t>dùng</a:t>
            </a:r>
            <a:endParaRPr lang="en-US" sz="1600" dirty="0">
              <a:solidFill>
                <a:schemeClr val="accent1"/>
              </a:solidFill>
              <a:latin typeface="Montserr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C9514-4260-4E65-BE98-5F8A9DE5B34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/>
          <a:stretch/>
        </p:blipFill>
        <p:spPr>
          <a:xfrm>
            <a:off x="3849623" y="1133475"/>
            <a:ext cx="5389072" cy="320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5211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subTitle" idx="1"/>
          </p:nvPr>
        </p:nvSpPr>
        <p:spPr>
          <a:xfrm>
            <a:off x="5557303" y="280584"/>
            <a:ext cx="3052578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002060"/>
                </a:solidFill>
              </a:rPr>
              <a:t>Khảo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sát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hệ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thống</a:t>
            </a:r>
            <a:endParaRPr sz="1200" dirty="0">
              <a:solidFill>
                <a:srgbClr val="002060"/>
              </a:solidFill>
            </a:endParaRPr>
          </a:p>
        </p:txBody>
      </p:sp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994675" y="1535675"/>
            <a:ext cx="2700900" cy="23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dirty="0"/>
          </a:p>
        </p:txBody>
      </p:sp>
      <p:sp>
        <p:nvSpPr>
          <p:cNvPr id="280" name="Google Shape;280;p35"/>
          <p:cNvSpPr/>
          <p:nvPr/>
        </p:nvSpPr>
        <p:spPr>
          <a:xfrm>
            <a:off x="4853752" y="157165"/>
            <a:ext cx="605938" cy="605938"/>
          </a:xfrm>
          <a:prstGeom prst="round1Rect">
            <a:avLst>
              <a:gd name="adj" fmla="val 16667"/>
            </a:avLst>
          </a:prstGeom>
          <a:solidFill>
            <a:srgbClr val="FB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 idx="4294967295"/>
          </p:nvPr>
        </p:nvSpPr>
        <p:spPr>
          <a:xfrm>
            <a:off x="4853752" y="157166"/>
            <a:ext cx="605938" cy="605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1.</a:t>
            </a:r>
            <a:endParaRPr sz="2000" dirty="0"/>
          </a:p>
        </p:txBody>
      </p:sp>
      <p:sp>
        <p:nvSpPr>
          <p:cNvPr id="18" name="Google Shape;269;p35">
            <a:extLst>
              <a:ext uri="{FF2B5EF4-FFF2-40B4-BE49-F238E27FC236}">
                <a16:creationId xmlns:a16="http://schemas.microsoft.com/office/drawing/2014/main" id="{0F7D7981-B32C-4B69-B9D7-236226625701}"/>
              </a:ext>
            </a:extLst>
          </p:cNvPr>
          <p:cNvSpPr txBox="1">
            <a:spLocks/>
          </p:cNvSpPr>
          <p:nvPr/>
        </p:nvSpPr>
        <p:spPr>
          <a:xfrm>
            <a:off x="5047265" y="735854"/>
            <a:ext cx="3052578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002060"/>
                </a:solidFill>
              </a:rPr>
              <a:t>Phân</a:t>
            </a:r>
            <a:r>
              <a:rPr lang="en-US" sz="1200" dirty="0">
                <a:solidFill>
                  <a:srgbClr val="002060"/>
                </a:solidFill>
              </a:rPr>
              <a:t> chia </a:t>
            </a:r>
            <a:r>
              <a:rPr lang="en-US" sz="1200" dirty="0" err="1">
                <a:solidFill>
                  <a:srgbClr val="002060"/>
                </a:solidFill>
              </a:rPr>
              <a:t>công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việc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1" name="Google Shape;280;p35">
            <a:extLst>
              <a:ext uri="{FF2B5EF4-FFF2-40B4-BE49-F238E27FC236}">
                <a16:creationId xmlns:a16="http://schemas.microsoft.com/office/drawing/2014/main" id="{9E3AEF4D-F29B-43B0-89D4-C3EE4947CD40}"/>
              </a:ext>
            </a:extLst>
          </p:cNvPr>
          <p:cNvSpPr/>
          <p:nvPr/>
        </p:nvSpPr>
        <p:spPr>
          <a:xfrm>
            <a:off x="8199331" y="616921"/>
            <a:ext cx="605938" cy="605938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282;p35">
            <a:extLst>
              <a:ext uri="{FF2B5EF4-FFF2-40B4-BE49-F238E27FC236}">
                <a16:creationId xmlns:a16="http://schemas.microsoft.com/office/drawing/2014/main" id="{72DF35DF-67CA-42F7-A89C-1186862F689B}"/>
              </a:ext>
            </a:extLst>
          </p:cNvPr>
          <p:cNvSpPr txBox="1">
            <a:spLocks/>
          </p:cNvSpPr>
          <p:nvPr/>
        </p:nvSpPr>
        <p:spPr>
          <a:xfrm>
            <a:off x="8199331" y="701377"/>
            <a:ext cx="605938" cy="42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/>
              <a:t>2.</a:t>
            </a:r>
          </a:p>
        </p:txBody>
      </p:sp>
      <p:sp>
        <p:nvSpPr>
          <p:cNvPr id="76" name="Google Shape;269;p35">
            <a:extLst>
              <a:ext uri="{FF2B5EF4-FFF2-40B4-BE49-F238E27FC236}">
                <a16:creationId xmlns:a16="http://schemas.microsoft.com/office/drawing/2014/main" id="{F55D7CD7-FF4F-4649-99DC-FFD6DD2E1818}"/>
              </a:ext>
            </a:extLst>
          </p:cNvPr>
          <p:cNvSpPr txBox="1">
            <a:spLocks/>
          </p:cNvSpPr>
          <p:nvPr/>
        </p:nvSpPr>
        <p:spPr>
          <a:xfrm>
            <a:off x="5557303" y="1375018"/>
            <a:ext cx="3052578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002060"/>
                </a:solidFill>
              </a:rPr>
              <a:t>Tác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nhân</a:t>
            </a:r>
            <a:r>
              <a:rPr lang="en-US" sz="1200" dirty="0">
                <a:solidFill>
                  <a:srgbClr val="002060"/>
                </a:solidFill>
              </a:rPr>
              <a:t> &amp; </a:t>
            </a:r>
            <a:r>
              <a:rPr lang="en-US" sz="1200" dirty="0" err="1">
                <a:solidFill>
                  <a:srgbClr val="002060"/>
                </a:solidFill>
              </a:rPr>
              <a:t>Chức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năng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78" name="Google Shape;280;p35">
            <a:extLst>
              <a:ext uri="{FF2B5EF4-FFF2-40B4-BE49-F238E27FC236}">
                <a16:creationId xmlns:a16="http://schemas.microsoft.com/office/drawing/2014/main" id="{34883229-BC43-4D4F-AD9B-88DC30527309}"/>
              </a:ext>
            </a:extLst>
          </p:cNvPr>
          <p:cNvSpPr/>
          <p:nvPr/>
        </p:nvSpPr>
        <p:spPr>
          <a:xfrm>
            <a:off x="4853752" y="1251599"/>
            <a:ext cx="605938" cy="605938"/>
          </a:xfrm>
          <a:prstGeom prst="round1Rect">
            <a:avLst>
              <a:gd name="adj" fmla="val 16667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282;p35">
            <a:extLst>
              <a:ext uri="{FF2B5EF4-FFF2-40B4-BE49-F238E27FC236}">
                <a16:creationId xmlns:a16="http://schemas.microsoft.com/office/drawing/2014/main" id="{866B1DBA-1962-4BBF-AAB4-0CD4D309D95E}"/>
              </a:ext>
            </a:extLst>
          </p:cNvPr>
          <p:cNvSpPr txBox="1">
            <a:spLocks/>
          </p:cNvSpPr>
          <p:nvPr/>
        </p:nvSpPr>
        <p:spPr>
          <a:xfrm>
            <a:off x="4853752" y="1375016"/>
            <a:ext cx="605938" cy="359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/>
              <a:t>3.</a:t>
            </a:r>
          </a:p>
        </p:txBody>
      </p:sp>
      <p:sp>
        <p:nvSpPr>
          <p:cNvPr id="80" name="Google Shape;269;p35">
            <a:extLst>
              <a:ext uri="{FF2B5EF4-FFF2-40B4-BE49-F238E27FC236}">
                <a16:creationId xmlns:a16="http://schemas.microsoft.com/office/drawing/2014/main" id="{DA180DCF-20C2-43EB-A9A4-0DF5C17FBF84}"/>
              </a:ext>
            </a:extLst>
          </p:cNvPr>
          <p:cNvSpPr txBox="1">
            <a:spLocks/>
          </p:cNvSpPr>
          <p:nvPr/>
        </p:nvSpPr>
        <p:spPr>
          <a:xfrm>
            <a:off x="5047265" y="1745275"/>
            <a:ext cx="3052578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2060"/>
                </a:solidFill>
              </a:rPr>
              <a:t>S</a:t>
            </a:r>
            <a:r>
              <a:rPr lang="vi-VN" sz="1200" dirty="0">
                <a:solidFill>
                  <a:srgbClr val="002060"/>
                </a:solidFill>
              </a:rPr>
              <a:t>ơ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đồ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luồng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dữ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liệu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2" name="Google Shape;280;p35">
            <a:extLst>
              <a:ext uri="{FF2B5EF4-FFF2-40B4-BE49-F238E27FC236}">
                <a16:creationId xmlns:a16="http://schemas.microsoft.com/office/drawing/2014/main" id="{9F3DA31D-DAA6-42C1-A965-3F68EAC832EF}"/>
              </a:ext>
            </a:extLst>
          </p:cNvPr>
          <p:cNvSpPr/>
          <p:nvPr/>
        </p:nvSpPr>
        <p:spPr>
          <a:xfrm>
            <a:off x="8199331" y="1626342"/>
            <a:ext cx="605938" cy="605938"/>
          </a:xfrm>
          <a:prstGeom prst="round1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282;p35">
            <a:extLst>
              <a:ext uri="{FF2B5EF4-FFF2-40B4-BE49-F238E27FC236}">
                <a16:creationId xmlns:a16="http://schemas.microsoft.com/office/drawing/2014/main" id="{30973C86-25AA-4571-838D-47ED370FBB28}"/>
              </a:ext>
            </a:extLst>
          </p:cNvPr>
          <p:cNvSpPr txBox="1">
            <a:spLocks/>
          </p:cNvSpPr>
          <p:nvPr/>
        </p:nvSpPr>
        <p:spPr>
          <a:xfrm>
            <a:off x="8199331" y="1710798"/>
            <a:ext cx="605938" cy="42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/>
              <a:t>4.</a:t>
            </a:r>
          </a:p>
        </p:txBody>
      </p:sp>
      <p:sp>
        <p:nvSpPr>
          <p:cNvPr id="84" name="Google Shape;269;p35">
            <a:extLst>
              <a:ext uri="{FF2B5EF4-FFF2-40B4-BE49-F238E27FC236}">
                <a16:creationId xmlns:a16="http://schemas.microsoft.com/office/drawing/2014/main" id="{B5E45D82-265E-4008-9D02-4D04A12B6935}"/>
              </a:ext>
            </a:extLst>
          </p:cNvPr>
          <p:cNvSpPr txBox="1">
            <a:spLocks/>
          </p:cNvSpPr>
          <p:nvPr/>
        </p:nvSpPr>
        <p:spPr>
          <a:xfrm>
            <a:off x="5557303" y="2291498"/>
            <a:ext cx="3052578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2060"/>
                </a:solidFill>
              </a:rPr>
              <a:t>S</a:t>
            </a:r>
            <a:r>
              <a:rPr lang="vi-VN" sz="1200" dirty="0">
                <a:solidFill>
                  <a:srgbClr val="002060"/>
                </a:solidFill>
              </a:rPr>
              <a:t>ơ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đồ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luồng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dữ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liệu</a:t>
            </a:r>
            <a:r>
              <a:rPr lang="en-US" sz="1200" dirty="0">
                <a:solidFill>
                  <a:srgbClr val="002060"/>
                </a:solidFill>
              </a:rPr>
              <a:t> d</a:t>
            </a:r>
            <a:r>
              <a:rPr lang="vi-VN" sz="1200" dirty="0">
                <a:solidFill>
                  <a:srgbClr val="002060"/>
                </a:solidFill>
              </a:rPr>
              <a:t>ư</a:t>
            </a:r>
            <a:r>
              <a:rPr lang="en-US" sz="1200" dirty="0" err="1">
                <a:solidFill>
                  <a:srgbClr val="002060"/>
                </a:solidFill>
              </a:rPr>
              <a:t>ới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mức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đỉnh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86" name="Google Shape;280;p35">
            <a:extLst>
              <a:ext uri="{FF2B5EF4-FFF2-40B4-BE49-F238E27FC236}">
                <a16:creationId xmlns:a16="http://schemas.microsoft.com/office/drawing/2014/main" id="{47FFFECC-7DCF-479A-947F-11DA48F044C6}"/>
              </a:ext>
            </a:extLst>
          </p:cNvPr>
          <p:cNvSpPr/>
          <p:nvPr/>
        </p:nvSpPr>
        <p:spPr>
          <a:xfrm>
            <a:off x="4853752" y="2168079"/>
            <a:ext cx="605938" cy="605938"/>
          </a:xfrm>
          <a:prstGeom prst="round1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82;p35">
            <a:extLst>
              <a:ext uri="{FF2B5EF4-FFF2-40B4-BE49-F238E27FC236}">
                <a16:creationId xmlns:a16="http://schemas.microsoft.com/office/drawing/2014/main" id="{805A223F-109B-4E59-97DC-84C8431B36BA}"/>
              </a:ext>
            </a:extLst>
          </p:cNvPr>
          <p:cNvSpPr txBox="1">
            <a:spLocks/>
          </p:cNvSpPr>
          <p:nvPr/>
        </p:nvSpPr>
        <p:spPr>
          <a:xfrm>
            <a:off x="4853752" y="2291498"/>
            <a:ext cx="605938" cy="37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/>
              <a:t>5.</a:t>
            </a:r>
          </a:p>
        </p:txBody>
      </p:sp>
      <p:sp>
        <p:nvSpPr>
          <p:cNvPr id="88" name="Google Shape;269;p35">
            <a:extLst>
              <a:ext uri="{FF2B5EF4-FFF2-40B4-BE49-F238E27FC236}">
                <a16:creationId xmlns:a16="http://schemas.microsoft.com/office/drawing/2014/main" id="{5F3BA2F3-252C-413F-BD28-288972141D58}"/>
              </a:ext>
            </a:extLst>
          </p:cNvPr>
          <p:cNvSpPr txBox="1">
            <a:spLocks/>
          </p:cNvSpPr>
          <p:nvPr/>
        </p:nvSpPr>
        <p:spPr>
          <a:xfrm>
            <a:off x="5047265" y="3897111"/>
            <a:ext cx="3052578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2060"/>
                </a:solidFill>
              </a:rPr>
              <a:t>C</a:t>
            </a:r>
            <a:r>
              <a:rPr lang="vi-VN" sz="1200" dirty="0">
                <a:solidFill>
                  <a:srgbClr val="002060"/>
                </a:solidFill>
              </a:rPr>
              <a:t>ơ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sở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dữ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liệu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90" name="Google Shape;280;p35">
            <a:extLst>
              <a:ext uri="{FF2B5EF4-FFF2-40B4-BE49-F238E27FC236}">
                <a16:creationId xmlns:a16="http://schemas.microsoft.com/office/drawing/2014/main" id="{F586A623-0C9E-4D82-BE27-3284618AD22D}"/>
              </a:ext>
            </a:extLst>
          </p:cNvPr>
          <p:cNvSpPr/>
          <p:nvPr/>
        </p:nvSpPr>
        <p:spPr>
          <a:xfrm>
            <a:off x="8199331" y="3778178"/>
            <a:ext cx="605938" cy="605938"/>
          </a:xfrm>
          <a:prstGeom prst="round1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282;p35">
            <a:extLst>
              <a:ext uri="{FF2B5EF4-FFF2-40B4-BE49-F238E27FC236}">
                <a16:creationId xmlns:a16="http://schemas.microsoft.com/office/drawing/2014/main" id="{E4B39E20-35F8-4114-8C81-A88CE0589895}"/>
              </a:ext>
            </a:extLst>
          </p:cNvPr>
          <p:cNvSpPr txBox="1">
            <a:spLocks/>
          </p:cNvSpPr>
          <p:nvPr/>
        </p:nvSpPr>
        <p:spPr>
          <a:xfrm>
            <a:off x="8199331" y="3862634"/>
            <a:ext cx="605938" cy="42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/>
              <a:t>8.</a:t>
            </a:r>
          </a:p>
        </p:txBody>
      </p:sp>
      <p:sp>
        <p:nvSpPr>
          <p:cNvPr id="92" name="Google Shape;269;p35">
            <a:extLst>
              <a:ext uri="{FF2B5EF4-FFF2-40B4-BE49-F238E27FC236}">
                <a16:creationId xmlns:a16="http://schemas.microsoft.com/office/drawing/2014/main" id="{1FF934C2-5F51-430A-AC50-79290878D911}"/>
              </a:ext>
            </a:extLst>
          </p:cNvPr>
          <p:cNvSpPr txBox="1">
            <a:spLocks/>
          </p:cNvSpPr>
          <p:nvPr/>
        </p:nvSpPr>
        <p:spPr>
          <a:xfrm>
            <a:off x="5557303" y="4510230"/>
            <a:ext cx="3052578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vi-VN" sz="1200" dirty="0">
                <a:solidFill>
                  <a:srgbClr val="002060"/>
                </a:solidFill>
              </a:rPr>
              <a:t>Kết luận &amp; Triển khai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93" name="Google Shape;280;p35">
            <a:extLst>
              <a:ext uri="{FF2B5EF4-FFF2-40B4-BE49-F238E27FC236}">
                <a16:creationId xmlns:a16="http://schemas.microsoft.com/office/drawing/2014/main" id="{0946AB13-73EA-43D8-8650-209BC9378140}"/>
              </a:ext>
            </a:extLst>
          </p:cNvPr>
          <p:cNvSpPr/>
          <p:nvPr/>
        </p:nvSpPr>
        <p:spPr>
          <a:xfrm>
            <a:off x="4853752" y="4386811"/>
            <a:ext cx="605938" cy="605938"/>
          </a:xfrm>
          <a:prstGeom prst="round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282;p35">
            <a:extLst>
              <a:ext uri="{FF2B5EF4-FFF2-40B4-BE49-F238E27FC236}">
                <a16:creationId xmlns:a16="http://schemas.microsoft.com/office/drawing/2014/main" id="{C97A04D1-202B-4A15-B309-0B927B5AAD92}"/>
              </a:ext>
            </a:extLst>
          </p:cNvPr>
          <p:cNvSpPr txBox="1">
            <a:spLocks/>
          </p:cNvSpPr>
          <p:nvPr/>
        </p:nvSpPr>
        <p:spPr>
          <a:xfrm>
            <a:off x="4853752" y="4510230"/>
            <a:ext cx="605938" cy="37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/>
              <a:t>9.</a:t>
            </a:r>
          </a:p>
        </p:txBody>
      </p:sp>
      <p:sp>
        <p:nvSpPr>
          <p:cNvPr id="24" name="Google Shape;269;p35">
            <a:extLst>
              <a:ext uri="{FF2B5EF4-FFF2-40B4-BE49-F238E27FC236}">
                <a16:creationId xmlns:a16="http://schemas.microsoft.com/office/drawing/2014/main" id="{FC722DC0-DD80-4377-9531-608E22F9AB29}"/>
              </a:ext>
            </a:extLst>
          </p:cNvPr>
          <p:cNvSpPr txBox="1">
            <a:spLocks/>
          </p:cNvSpPr>
          <p:nvPr/>
        </p:nvSpPr>
        <p:spPr>
          <a:xfrm>
            <a:off x="5047265" y="2953781"/>
            <a:ext cx="3052578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002060"/>
                </a:solidFill>
              </a:rPr>
              <a:t>Mô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hình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thực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thể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kết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hợp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5" name="Google Shape;280;p35">
            <a:extLst>
              <a:ext uri="{FF2B5EF4-FFF2-40B4-BE49-F238E27FC236}">
                <a16:creationId xmlns:a16="http://schemas.microsoft.com/office/drawing/2014/main" id="{ECD6F1E5-42C6-4F9B-B9CD-A482DDB5FEA8}"/>
              </a:ext>
            </a:extLst>
          </p:cNvPr>
          <p:cNvSpPr/>
          <p:nvPr/>
        </p:nvSpPr>
        <p:spPr>
          <a:xfrm>
            <a:off x="8199331" y="2834848"/>
            <a:ext cx="605938" cy="605938"/>
          </a:xfrm>
          <a:prstGeom prst="round1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82;p35">
            <a:extLst>
              <a:ext uri="{FF2B5EF4-FFF2-40B4-BE49-F238E27FC236}">
                <a16:creationId xmlns:a16="http://schemas.microsoft.com/office/drawing/2014/main" id="{D81CEC8C-B22E-4D7D-A280-2094ADA99D3D}"/>
              </a:ext>
            </a:extLst>
          </p:cNvPr>
          <p:cNvSpPr txBox="1">
            <a:spLocks/>
          </p:cNvSpPr>
          <p:nvPr/>
        </p:nvSpPr>
        <p:spPr>
          <a:xfrm>
            <a:off x="8199331" y="2919304"/>
            <a:ext cx="605938" cy="42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/>
              <a:t>6.</a:t>
            </a:r>
          </a:p>
        </p:txBody>
      </p:sp>
      <p:sp>
        <p:nvSpPr>
          <p:cNvPr id="30" name="Google Shape;269;p35">
            <a:extLst>
              <a:ext uri="{FF2B5EF4-FFF2-40B4-BE49-F238E27FC236}">
                <a16:creationId xmlns:a16="http://schemas.microsoft.com/office/drawing/2014/main" id="{E1A09044-E4C4-4803-952E-E2F58C5AAE2E}"/>
              </a:ext>
            </a:extLst>
          </p:cNvPr>
          <p:cNvSpPr txBox="1">
            <a:spLocks/>
          </p:cNvSpPr>
          <p:nvPr/>
        </p:nvSpPr>
        <p:spPr>
          <a:xfrm>
            <a:off x="5557303" y="3522488"/>
            <a:ext cx="3052578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1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002060"/>
                </a:solidFill>
              </a:rPr>
              <a:t>Giao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diện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1" name="Google Shape;280;p35">
            <a:extLst>
              <a:ext uri="{FF2B5EF4-FFF2-40B4-BE49-F238E27FC236}">
                <a16:creationId xmlns:a16="http://schemas.microsoft.com/office/drawing/2014/main" id="{0B9BDD0E-F1F3-4112-A775-C4EFC5E2C970}"/>
              </a:ext>
            </a:extLst>
          </p:cNvPr>
          <p:cNvSpPr/>
          <p:nvPr/>
        </p:nvSpPr>
        <p:spPr>
          <a:xfrm>
            <a:off x="4853752" y="3399069"/>
            <a:ext cx="605938" cy="605938"/>
          </a:xfrm>
          <a:prstGeom prst="round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82;p35">
            <a:extLst>
              <a:ext uri="{FF2B5EF4-FFF2-40B4-BE49-F238E27FC236}">
                <a16:creationId xmlns:a16="http://schemas.microsoft.com/office/drawing/2014/main" id="{84C6181C-8444-4048-B495-6C015B620D64}"/>
              </a:ext>
            </a:extLst>
          </p:cNvPr>
          <p:cNvSpPr txBox="1">
            <a:spLocks/>
          </p:cNvSpPr>
          <p:nvPr/>
        </p:nvSpPr>
        <p:spPr>
          <a:xfrm>
            <a:off x="4853752" y="3522488"/>
            <a:ext cx="605938" cy="371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/>
              <a:t>7.</a:t>
            </a:r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4;p46">
            <a:extLst>
              <a:ext uri="{FF2B5EF4-FFF2-40B4-BE49-F238E27FC236}">
                <a16:creationId xmlns:a16="http://schemas.microsoft.com/office/drawing/2014/main" id="{C5D1FA32-F41E-4339-8EB9-696AE2769B80}"/>
              </a:ext>
            </a:extLst>
          </p:cNvPr>
          <p:cNvSpPr/>
          <p:nvPr/>
        </p:nvSpPr>
        <p:spPr>
          <a:xfrm rot="5400000">
            <a:off x="1838927" y="-1180866"/>
            <a:ext cx="773682" cy="3855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5;p46">
            <a:extLst>
              <a:ext uri="{FF2B5EF4-FFF2-40B4-BE49-F238E27FC236}">
                <a16:creationId xmlns:a16="http://schemas.microsoft.com/office/drawing/2014/main" id="{CB939D7A-E668-4E8F-9C06-8E81AD2C0584}"/>
              </a:ext>
            </a:extLst>
          </p:cNvPr>
          <p:cNvSpPr txBox="1">
            <a:spLocks/>
          </p:cNvSpPr>
          <p:nvPr/>
        </p:nvSpPr>
        <p:spPr>
          <a:xfrm>
            <a:off x="298268" y="512193"/>
            <a:ext cx="3855000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S</a:t>
            </a:r>
            <a:r>
              <a:rPr lang="vi-VN" sz="1600" dirty="0">
                <a:solidFill>
                  <a:schemeClr val="bg1"/>
                </a:solidFill>
                <a:latin typeface="Montserrat" panose="020B0604020202020204" charset="0"/>
              </a:rPr>
              <a:t>ơ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đồ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quan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hệ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liệu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10" name="image38.png">
            <a:extLst>
              <a:ext uri="{FF2B5EF4-FFF2-40B4-BE49-F238E27FC236}">
                <a16:creationId xmlns:a16="http://schemas.microsoft.com/office/drawing/2014/main" id="{86831DB7-E1A7-4644-8977-79567B5F70B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78670" y="148638"/>
            <a:ext cx="4628022" cy="434207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98419173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3791712" y="213360"/>
            <a:ext cx="4464955" cy="29634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 err="1"/>
              <a:t>Mô</a:t>
            </a:r>
            <a:r>
              <a:rPr lang="en-US" sz="4000" dirty="0"/>
              <a:t> </a:t>
            </a:r>
            <a:r>
              <a:rPr lang="en-US" sz="4000" dirty="0" err="1"/>
              <a:t>hình</a:t>
            </a:r>
            <a:r>
              <a:rPr lang="en-US" sz="4000" dirty="0"/>
              <a:t> </a:t>
            </a:r>
            <a:r>
              <a:rPr lang="en-US" sz="4000" dirty="0" err="1"/>
              <a:t>thực</a:t>
            </a:r>
            <a:r>
              <a:rPr lang="en-US" sz="4000" dirty="0"/>
              <a:t> </a:t>
            </a:r>
            <a:r>
              <a:rPr lang="en-US" sz="4000" dirty="0" err="1"/>
              <a:t>thê</a:t>
            </a:r>
            <a:r>
              <a:rPr lang="en-US" sz="4000" dirty="0"/>
              <a:t>̉ </a:t>
            </a:r>
            <a:r>
              <a:rPr lang="en-US" sz="4000" dirty="0" err="1"/>
              <a:t>kết</a:t>
            </a:r>
            <a:r>
              <a:rPr lang="en-US" sz="4000" dirty="0"/>
              <a:t> </a:t>
            </a:r>
            <a:r>
              <a:rPr lang="en-US" sz="4000" dirty="0" err="1"/>
              <a:t>hợp</a:t>
            </a:r>
            <a:r>
              <a:rPr lang="en-US" sz="4000" dirty="0"/>
              <a:t> </a:t>
            </a:r>
            <a:br>
              <a:rPr lang="en-US" sz="3600" dirty="0"/>
            </a:br>
            <a:r>
              <a:rPr lang="en-US" sz="2000" dirty="0"/>
              <a:t>( ERD - Entity Relationship Diagram )</a:t>
            </a:r>
            <a:endParaRPr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AD974-7BFE-4A8B-A739-22A57D816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Google Shape;291;p36">
            <a:extLst>
              <a:ext uri="{FF2B5EF4-FFF2-40B4-BE49-F238E27FC236}">
                <a16:creationId xmlns:a16="http://schemas.microsoft.com/office/drawing/2014/main" id="{6DD9597C-B20B-43F0-A1CE-D48BF7539B4B}"/>
              </a:ext>
            </a:extLst>
          </p:cNvPr>
          <p:cNvSpPr txBox="1">
            <a:spLocks/>
          </p:cNvSpPr>
          <p:nvPr/>
        </p:nvSpPr>
        <p:spPr>
          <a:xfrm>
            <a:off x="4658884" y="3413125"/>
            <a:ext cx="33633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1749900927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46">
            <a:extLst>
              <a:ext uri="{FF2B5EF4-FFF2-40B4-BE49-F238E27FC236}">
                <a16:creationId xmlns:a16="http://schemas.microsoft.com/office/drawing/2014/main" id="{955F17F3-AE4F-4805-993D-BEC203DE51A8}"/>
              </a:ext>
            </a:extLst>
          </p:cNvPr>
          <p:cNvSpPr/>
          <p:nvPr/>
        </p:nvSpPr>
        <p:spPr>
          <a:xfrm rot="5400000">
            <a:off x="987807" y="-695428"/>
            <a:ext cx="773682" cy="2749296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35;p46">
            <a:extLst>
              <a:ext uri="{FF2B5EF4-FFF2-40B4-BE49-F238E27FC236}">
                <a16:creationId xmlns:a16="http://schemas.microsoft.com/office/drawing/2014/main" id="{68307094-98AE-481B-8431-3682104045B9}"/>
              </a:ext>
            </a:extLst>
          </p:cNvPr>
          <p:cNvSpPr txBox="1">
            <a:spLocks/>
          </p:cNvSpPr>
          <p:nvPr/>
        </p:nvSpPr>
        <p:spPr>
          <a:xfrm>
            <a:off x="-106462" y="444780"/>
            <a:ext cx="2944368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Bài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viết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6" name="image33.jpg">
            <a:extLst>
              <a:ext uri="{FF2B5EF4-FFF2-40B4-BE49-F238E27FC236}">
                <a16:creationId xmlns:a16="http://schemas.microsoft.com/office/drawing/2014/main" id="{26046E28-2D89-46F7-9875-665CA47C123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731444" y="297873"/>
            <a:ext cx="6383976" cy="454775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44608930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46">
            <a:extLst>
              <a:ext uri="{FF2B5EF4-FFF2-40B4-BE49-F238E27FC236}">
                <a16:creationId xmlns:a16="http://schemas.microsoft.com/office/drawing/2014/main" id="{955F17F3-AE4F-4805-993D-BEC203DE51A8}"/>
              </a:ext>
            </a:extLst>
          </p:cNvPr>
          <p:cNvSpPr/>
          <p:nvPr/>
        </p:nvSpPr>
        <p:spPr>
          <a:xfrm rot="5400000">
            <a:off x="771399" y="-479020"/>
            <a:ext cx="773682" cy="231648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35;p46">
            <a:extLst>
              <a:ext uri="{FF2B5EF4-FFF2-40B4-BE49-F238E27FC236}">
                <a16:creationId xmlns:a16="http://schemas.microsoft.com/office/drawing/2014/main" id="{68307094-98AE-481B-8431-3682104045B9}"/>
              </a:ext>
            </a:extLst>
          </p:cNvPr>
          <p:cNvSpPr txBox="1">
            <a:spLocks/>
          </p:cNvSpPr>
          <p:nvPr/>
        </p:nvSpPr>
        <p:spPr>
          <a:xfrm>
            <a:off x="0" y="444779"/>
            <a:ext cx="2179102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Nhắn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tin</a:t>
            </a:r>
          </a:p>
        </p:txBody>
      </p:sp>
      <p:pic>
        <p:nvPicPr>
          <p:cNvPr id="5" name="image15.jpg">
            <a:extLst>
              <a:ext uri="{FF2B5EF4-FFF2-40B4-BE49-F238E27FC236}">
                <a16:creationId xmlns:a16="http://schemas.microsoft.com/office/drawing/2014/main" id="{1B28B581-36D9-4C21-B06D-2EF4824228A7}"/>
              </a:ext>
            </a:extLst>
          </p:cNvPr>
          <p:cNvPicPr/>
          <p:nvPr/>
        </p:nvPicPr>
        <p:blipFill rotWithShape="1">
          <a:blip r:embed="rId2"/>
          <a:srcRect t="14282"/>
          <a:stretch/>
        </p:blipFill>
        <p:spPr>
          <a:xfrm>
            <a:off x="2684231" y="316255"/>
            <a:ext cx="6459769" cy="45348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71916801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46">
            <a:extLst>
              <a:ext uri="{FF2B5EF4-FFF2-40B4-BE49-F238E27FC236}">
                <a16:creationId xmlns:a16="http://schemas.microsoft.com/office/drawing/2014/main" id="{955F17F3-AE4F-4805-993D-BEC203DE51A8}"/>
              </a:ext>
            </a:extLst>
          </p:cNvPr>
          <p:cNvSpPr/>
          <p:nvPr/>
        </p:nvSpPr>
        <p:spPr>
          <a:xfrm rot="5400000">
            <a:off x="584709" y="-292330"/>
            <a:ext cx="773682" cy="19431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35;p46">
            <a:extLst>
              <a:ext uri="{FF2B5EF4-FFF2-40B4-BE49-F238E27FC236}">
                <a16:creationId xmlns:a16="http://schemas.microsoft.com/office/drawing/2014/main" id="{68307094-98AE-481B-8431-3682104045B9}"/>
              </a:ext>
            </a:extLst>
          </p:cNvPr>
          <p:cNvSpPr txBox="1">
            <a:spLocks/>
          </p:cNvSpPr>
          <p:nvPr/>
        </p:nvSpPr>
        <p:spPr>
          <a:xfrm>
            <a:off x="0" y="444779"/>
            <a:ext cx="2179102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Comment</a:t>
            </a:r>
          </a:p>
        </p:txBody>
      </p:sp>
      <p:pic>
        <p:nvPicPr>
          <p:cNvPr id="6" name="image1.jpg">
            <a:extLst>
              <a:ext uri="{FF2B5EF4-FFF2-40B4-BE49-F238E27FC236}">
                <a16:creationId xmlns:a16="http://schemas.microsoft.com/office/drawing/2014/main" id="{0F041AAD-61B4-40E3-8EE9-10FF87772DE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073952" y="368579"/>
            <a:ext cx="7304045" cy="44825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1719020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34;p46">
            <a:extLst>
              <a:ext uri="{FF2B5EF4-FFF2-40B4-BE49-F238E27FC236}">
                <a16:creationId xmlns:a16="http://schemas.microsoft.com/office/drawing/2014/main" id="{955F17F3-AE4F-4805-993D-BEC203DE51A8}"/>
              </a:ext>
            </a:extLst>
          </p:cNvPr>
          <p:cNvSpPr/>
          <p:nvPr/>
        </p:nvSpPr>
        <p:spPr>
          <a:xfrm rot="5400000">
            <a:off x="584709" y="-292330"/>
            <a:ext cx="773682" cy="19431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35;p46">
            <a:extLst>
              <a:ext uri="{FF2B5EF4-FFF2-40B4-BE49-F238E27FC236}">
                <a16:creationId xmlns:a16="http://schemas.microsoft.com/office/drawing/2014/main" id="{68307094-98AE-481B-8431-3682104045B9}"/>
              </a:ext>
            </a:extLst>
          </p:cNvPr>
          <p:cNvSpPr txBox="1">
            <a:spLocks/>
          </p:cNvSpPr>
          <p:nvPr/>
        </p:nvSpPr>
        <p:spPr>
          <a:xfrm>
            <a:off x="0" y="444779"/>
            <a:ext cx="2179102" cy="621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Share</a:t>
            </a:r>
          </a:p>
        </p:txBody>
      </p:sp>
      <p:pic>
        <p:nvPicPr>
          <p:cNvPr id="5" name="image28.jpg">
            <a:extLst>
              <a:ext uri="{FF2B5EF4-FFF2-40B4-BE49-F238E27FC236}">
                <a16:creationId xmlns:a16="http://schemas.microsoft.com/office/drawing/2014/main" id="{4F565240-E7C6-49C2-91B0-BED94DE25F34}"/>
              </a:ext>
            </a:extLst>
          </p:cNvPr>
          <p:cNvPicPr/>
          <p:nvPr/>
        </p:nvPicPr>
        <p:blipFill rotWithShape="1">
          <a:blip r:embed="rId2"/>
          <a:srcRect t="20654"/>
          <a:stretch/>
        </p:blipFill>
        <p:spPr>
          <a:xfrm>
            <a:off x="281827" y="1149881"/>
            <a:ext cx="8580345" cy="39054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56285018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521505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34;p46">
            <a:extLst>
              <a:ext uri="{FF2B5EF4-FFF2-40B4-BE49-F238E27FC236}">
                <a16:creationId xmlns:a16="http://schemas.microsoft.com/office/drawing/2014/main" id="{8ED6C455-FF9F-48E4-82CA-B2E008C9AA68}"/>
              </a:ext>
            </a:extLst>
          </p:cNvPr>
          <p:cNvSpPr/>
          <p:nvPr/>
        </p:nvSpPr>
        <p:spPr>
          <a:xfrm rot="5400000">
            <a:off x="1115815" y="-828363"/>
            <a:ext cx="597473" cy="2523513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5;p46">
            <a:extLst>
              <a:ext uri="{FF2B5EF4-FFF2-40B4-BE49-F238E27FC236}">
                <a16:creationId xmlns:a16="http://schemas.microsoft.com/office/drawing/2014/main" id="{7CBB86EC-25A7-4938-8A34-16A166C59ABC}"/>
              </a:ext>
            </a:extLst>
          </p:cNvPr>
          <p:cNvSpPr txBox="1">
            <a:spLocks/>
          </p:cNvSpPr>
          <p:nvPr/>
        </p:nvSpPr>
        <p:spPr>
          <a:xfrm>
            <a:off x="152795" y="210857"/>
            <a:ext cx="2523513" cy="44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600" dirty="0">
                <a:solidFill>
                  <a:schemeClr val="bg1"/>
                </a:solidFill>
                <a:latin typeface="Montserrat" panose="020B0604020202020204" charset="0"/>
              </a:rPr>
              <a:t>Trang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đăng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nhập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EECF3-601A-435E-845F-3A415491E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808330"/>
            <a:ext cx="7372350" cy="414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259988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4;p46">
            <a:extLst>
              <a:ext uri="{FF2B5EF4-FFF2-40B4-BE49-F238E27FC236}">
                <a16:creationId xmlns:a16="http://schemas.microsoft.com/office/drawing/2014/main" id="{8ED6C455-FF9F-48E4-82CA-B2E008C9AA68}"/>
              </a:ext>
            </a:extLst>
          </p:cNvPr>
          <p:cNvSpPr/>
          <p:nvPr/>
        </p:nvSpPr>
        <p:spPr>
          <a:xfrm rot="5400000">
            <a:off x="1115815" y="-833886"/>
            <a:ext cx="597473" cy="2523513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5;p46">
            <a:extLst>
              <a:ext uri="{FF2B5EF4-FFF2-40B4-BE49-F238E27FC236}">
                <a16:creationId xmlns:a16="http://schemas.microsoft.com/office/drawing/2014/main" id="{7CBB86EC-25A7-4938-8A34-16A166C59ABC}"/>
              </a:ext>
            </a:extLst>
          </p:cNvPr>
          <p:cNvSpPr txBox="1">
            <a:spLocks/>
          </p:cNvSpPr>
          <p:nvPr/>
        </p:nvSpPr>
        <p:spPr>
          <a:xfrm>
            <a:off x="152794" y="206526"/>
            <a:ext cx="2523513" cy="44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Trang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chủ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6DF97-EBB9-4482-9DDB-CFFC3A9E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803999"/>
            <a:ext cx="7178040" cy="403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669217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4;p46">
            <a:extLst>
              <a:ext uri="{FF2B5EF4-FFF2-40B4-BE49-F238E27FC236}">
                <a16:creationId xmlns:a16="http://schemas.microsoft.com/office/drawing/2014/main" id="{8ED6C455-FF9F-48E4-82CA-B2E008C9AA68}"/>
              </a:ext>
            </a:extLst>
          </p:cNvPr>
          <p:cNvSpPr/>
          <p:nvPr/>
        </p:nvSpPr>
        <p:spPr>
          <a:xfrm rot="5400000">
            <a:off x="1115815" y="-833886"/>
            <a:ext cx="597473" cy="2523513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5;p46">
            <a:extLst>
              <a:ext uri="{FF2B5EF4-FFF2-40B4-BE49-F238E27FC236}">
                <a16:creationId xmlns:a16="http://schemas.microsoft.com/office/drawing/2014/main" id="{7CBB86EC-25A7-4938-8A34-16A166C59ABC}"/>
              </a:ext>
            </a:extLst>
          </p:cNvPr>
          <p:cNvSpPr txBox="1">
            <a:spLocks/>
          </p:cNvSpPr>
          <p:nvPr/>
        </p:nvSpPr>
        <p:spPr>
          <a:xfrm>
            <a:off x="152794" y="206526"/>
            <a:ext cx="2523513" cy="44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Trang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thông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báo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6DF97-EBB9-4482-9DDB-CFFC3A9E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803999"/>
            <a:ext cx="7178039" cy="4037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86865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,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… </a:t>
            </a:r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4;p46">
            <a:extLst>
              <a:ext uri="{FF2B5EF4-FFF2-40B4-BE49-F238E27FC236}">
                <a16:creationId xmlns:a16="http://schemas.microsoft.com/office/drawing/2014/main" id="{8ED6C455-FF9F-48E4-82CA-B2E008C9AA68}"/>
              </a:ext>
            </a:extLst>
          </p:cNvPr>
          <p:cNvSpPr/>
          <p:nvPr/>
        </p:nvSpPr>
        <p:spPr>
          <a:xfrm rot="5400000">
            <a:off x="1115815" y="-833886"/>
            <a:ext cx="597473" cy="2523513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5;p46">
            <a:extLst>
              <a:ext uri="{FF2B5EF4-FFF2-40B4-BE49-F238E27FC236}">
                <a16:creationId xmlns:a16="http://schemas.microsoft.com/office/drawing/2014/main" id="{7CBB86EC-25A7-4938-8A34-16A166C59ABC}"/>
              </a:ext>
            </a:extLst>
          </p:cNvPr>
          <p:cNvSpPr txBox="1">
            <a:spLocks/>
          </p:cNvSpPr>
          <p:nvPr/>
        </p:nvSpPr>
        <p:spPr>
          <a:xfrm>
            <a:off x="152794" y="206526"/>
            <a:ext cx="2523513" cy="44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Trang tin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nhắn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6DF97-EBB9-4482-9DDB-CFFC3A9E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803999"/>
            <a:ext cx="7178039" cy="403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416631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4;p46">
            <a:extLst>
              <a:ext uri="{FF2B5EF4-FFF2-40B4-BE49-F238E27FC236}">
                <a16:creationId xmlns:a16="http://schemas.microsoft.com/office/drawing/2014/main" id="{8ED6C455-FF9F-48E4-82CA-B2E008C9AA68}"/>
              </a:ext>
            </a:extLst>
          </p:cNvPr>
          <p:cNvSpPr/>
          <p:nvPr/>
        </p:nvSpPr>
        <p:spPr>
          <a:xfrm rot="5400000">
            <a:off x="1115815" y="-833886"/>
            <a:ext cx="597473" cy="2523513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5;p46">
            <a:extLst>
              <a:ext uri="{FF2B5EF4-FFF2-40B4-BE49-F238E27FC236}">
                <a16:creationId xmlns:a16="http://schemas.microsoft.com/office/drawing/2014/main" id="{7CBB86EC-25A7-4938-8A34-16A166C59ABC}"/>
              </a:ext>
            </a:extLst>
          </p:cNvPr>
          <p:cNvSpPr txBox="1">
            <a:spLocks/>
          </p:cNvSpPr>
          <p:nvPr/>
        </p:nvSpPr>
        <p:spPr>
          <a:xfrm>
            <a:off x="152794" y="206526"/>
            <a:ext cx="2523513" cy="44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Trang l</a:t>
            </a:r>
            <a:r>
              <a:rPr lang="vi-VN" sz="1600" dirty="0">
                <a:solidFill>
                  <a:schemeClr val="bg1"/>
                </a:solidFill>
                <a:latin typeface="Montserrat" panose="020B0604020202020204" charset="0"/>
              </a:rPr>
              <a:t>ư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u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bài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viết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6DF97-EBB9-4482-9DDB-CFFC3A9E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1" y="803999"/>
            <a:ext cx="7178037" cy="403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276063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534;p46">
            <a:extLst>
              <a:ext uri="{FF2B5EF4-FFF2-40B4-BE49-F238E27FC236}">
                <a16:creationId xmlns:a16="http://schemas.microsoft.com/office/drawing/2014/main" id="{8ED6C455-FF9F-48E4-82CA-B2E008C9AA68}"/>
              </a:ext>
            </a:extLst>
          </p:cNvPr>
          <p:cNvSpPr/>
          <p:nvPr/>
        </p:nvSpPr>
        <p:spPr>
          <a:xfrm rot="5400000">
            <a:off x="1115815" y="-833886"/>
            <a:ext cx="597473" cy="2523513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35;p46">
            <a:extLst>
              <a:ext uri="{FF2B5EF4-FFF2-40B4-BE49-F238E27FC236}">
                <a16:creationId xmlns:a16="http://schemas.microsoft.com/office/drawing/2014/main" id="{7CBB86EC-25A7-4938-8A34-16A166C59ABC}"/>
              </a:ext>
            </a:extLst>
          </p:cNvPr>
          <p:cNvSpPr txBox="1">
            <a:spLocks/>
          </p:cNvSpPr>
          <p:nvPr/>
        </p:nvSpPr>
        <p:spPr>
          <a:xfrm>
            <a:off x="152794" y="206526"/>
            <a:ext cx="2523513" cy="44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Trang l</a:t>
            </a:r>
            <a:r>
              <a:rPr lang="vi-VN" sz="1600" dirty="0">
                <a:solidFill>
                  <a:schemeClr val="bg1"/>
                </a:solidFill>
                <a:latin typeface="Montserrat" panose="020B0604020202020204" charset="0"/>
              </a:rPr>
              <a:t>ư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u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bài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</a:rPr>
              <a:t>viết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B6DF97-EBB9-4482-9DDB-CFFC3A9E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1" y="803999"/>
            <a:ext cx="7178037" cy="4037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200893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Database</a:t>
            </a:r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5104515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34;p46">
            <a:extLst>
              <a:ext uri="{FF2B5EF4-FFF2-40B4-BE49-F238E27FC236}">
                <a16:creationId xmlns:a16="http://schemas.microsoft.com/office/drawing/2014/main" id="{078EF453-5C5A-40F1-AD68-D807F63F5219}"/>
              </a:ext>
            </a:extLst>
          </p:cNvPr>
          <p:cNvSpPr/>
          <p:nvPr/>
        </p:nvSpPr>
        <p:spPr>
          <a:xfrm rot="5400000">
            <a:off x="1588590" y="-1441762"/>
            <a:ext cx="461739" cy="3638918"/>
          </a:xfrm>
          <a:prstGeom prst="round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5;p46">
            <a:extLst>
              <a:ext uri="{FF2B5EF4-FFF2-40B4-BE49-F238E27FC236}">
                <a16:creationId xmlns:a16="http://schemas.microsoft.com/office/drawing/2014/main" id="{A8808FE7-6541-45F1-8BBE-D0DC39ADFC18}"/>
              </a:ext>
            </a:extLst>
          </p:cNvPr>
          <p:cNvSpPr txBox="1">
            <a:spLocks/>
          </p:cNvSpPr>
          <p:nvPr/>
        </p:nvSpPr>
        <p:spPr>
          <a:xfrm>
            <a:off x="0" y="146825"/>
            <a:ext cx="3638919" cy="46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Database -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Mysql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C97C42-C959-4FAF-95E0-D6501661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763534"/>
            <a:ext cx="7604760" cy="423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9637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34;p46">
            <a:extLst>
              <a:ext uri="{FF2B5EF4-FFF2-40B4-BE49-F238E27FC236}">
                <a16:creationId xmlns:a16="http://schemas.microsoft.com/office/drawing/2014/main" id="{078EF453-5C5A-40F1-AD68-D807F63F5219}"/>
              </a:ext>
            </a:extLst>
          </p:cNvPr>
          <p:cNvSpPr/>
          <p:nvPr/>
        </p:nvSpPr>
        <p:spPr>
          <a:xfrm rot="5400000">
            <a:off x="1588590" y="-1441762"/>
            <a:ext cx="461739" cy="3638918"/>
          </a:xfrm>
          <a:prstGeom prst="round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5;p46">
            <a:extLst>
              <a:ext uri="{FF2B5EF4-FFF2-40B4-BE49-F238E27FC236}">
                <a16:creationId xmlns:a16="http://schemas.microsoft.com/office/drawing/2014/main" id="{A8808FE7-6541-45F1-8BBE-D0DC39ADFC18}"/>
              </a:ext>
            </a:extLst>
          </p:cNvPr>
          <p:cNvSpPr txBox="1">
            <a:spLocks/>
          </p:cNvSpPr>
          <p:nvPr/>
        </p:nvSpPr>
        <p:spPr>
          <a:xfrm>
            <a:off x="0" y="146825"/>
            <a:ext cx="3638919" cy="46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Database -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Mysql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C97C42-C959-4FAF-95E0-D6501661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009686"/>
            <a:ext cx="7604760" cy="374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37265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34;p46">
            <a:extLst>
              <a:ext uri="{FF2B5EF4-FFF2-40B4-BE49-F238E27FC236}">
                <a16:creationId xmlns:a16="http://schemas.microsoft.com/office/drawing/2014/main" id="{078EF453-5C5A-40F1-AD68-D807F63F5219}"/>
              </a:ext>
            </a:extLst>
          </p:cNvPr>
          <p:cNvSpPr/>
          <p:nvPr/>
        </p:nvSpPr>
        <p:spPr>
          <a:xfrm rot="5400000">
            <a:off x="1588590" y="-1441762"/>
            <a:ext cx="461739" cy="3638918"/>
          </a:xfrm>
          <a:prstGeom prst="round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5;p46">
            <a:extLst>
              <a:ext uri="{FF2B5EF4-FFF2-40B4-BE49-F238E27FC236}">
                <a16:creationId xmlns:a16="http://schemas.microsoft.com/office/drawing/2014/main" id="{A8808FE7-6541-45F1-8BBE-D0DC39ADFC18}"/>
              </a:ext>
            </a:extLst>
          </p:cNvPr>
          <p:cNvSpPr txBox="1">
            <a:spLocks/>
          </p:cNvSpPr>
          <p:nvPr/>
        </p:nvSpPr>
        <p:spPr>
          <a:xfrm>
            <a:off x="0" y="146825"/>
            <a:ext cx="3638919" cy="46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Database -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Mysql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C97C42-C959-4FAF-95E0-D6501661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65" y="1009686"/>
            <a:ext cx="6141669" cy="374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67972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34;p46">
            <a:extLst>
              <a:ext uri="{FF2B5EF4-FFF2-40B4-BE49-F238E27FC236}">
                <a16:creationId xmlns:a16="http://schemas.microsoft.com/office/drawing/2014/main" id="{078EF453-5C5A-40F1-AD68-D807F63F5219}"/>
              </a:ext>
            </a:extLst>
          </p:cNvPr>
          <p:cNvSpPr/>
          <p:nvPr/>
        </p:nvSpPr>
        <p:spPr>
          <a:xfrm rot="5400000">
            <a:off x="1588590" y="-1441762"/>
            <a:ext cx="461739" cy="3638918"/>
          </a:xfrm>
          <a:prstGeom prst="round1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5;p46">
            <a:extLst>
              <a:ext uri="{FF2B5EF4-FFF2-40B4-BE49-F238E27FC236}">
                <a16:creationId xmlns:a16="http://schemas.microsoft.com/office/drawing/2014/main" id="{A8808FE7-6541-45F1-8BBE-D0DC39ADFC18}"/>
              </a:ext>
            </a:extLst>
          </p:cNvPr>
          <p:cNvSpPr txBox="1">
            <a:spLocks/>
          </p:cNvSpPr>
          <p:nvPr/>
        </p:nvSpPr>
        <p:spPr>
          <a:xfrm>
            <a:off x="0" y="146825"/>
            <a:ext cx="3638919" cy="461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b="1" dirty="0">
                <a:solidFill>
                  <a:schemeClr val="bg1"/>
                </a:solidFill>
                <a:latin typeface="Montserrat" panose="020B0604020202020204" charset="0"/>
              </a:rPr>
              <a:t>Database - </a:t>
            </a:r>
            <a:r>
              <a:rPr lang="en-US" b="1" dirty="0" err="1">
                <a:solidFill>
                  <a:schemeClr val="bg1"/>
                </a:solidFill>
                <a:latin typeface="Montserrat" panose="020B0604020202020204" charset="0"/>
              </a:rPr>
              <a:t>Mysql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C97C42-C959-4FAF-95E0-D6501661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60" y="849219"/>
            <a:ext cx="7970679" cy="34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10115"/>
      </p:ext>
    </p:extLst>
  </p:cSld>
  <p:clrMapOvr>
    <a:masterClrMapping/>
  </p:clrMapOvr>
  <p:transition spd="slow">
    <p:cov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4260273" y="1388825"/>
            <a:ext cx="3679402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Kết luận</a:t>
            </a:r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vi-VN" dirty="0"/>
              <a:t> &amp; Triển khai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122580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Website</a:t>
            </a:r>
            <a:endParaRPr dirty="0"/>
          </a:p>
        </p:txBody>
      </p:sp>
      <p:sp>
        <p:nvSpPr>
          <p:cNvPr id="398" name="Google Shape;398;p41"/>
          <p:cNvSpPr/>
          <p:nvPr/>
        </p:nvSpPr>
        <p:spPr>
          <a:xfrm>
            <a:off x="7199959" y="1938943"/>
            <a:ext cx="928200" cy="327000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399" name="Google Shape;399;p41"/>
          <p:cNvSpPr/>
          <p:nvPr/>
        </p:nvSpPr>
        <p:spPr>
          <a:xfrm>
            <a:off x="6094427" y="1938943"/>
            <a:ext cx="928200" cy="327000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1"/>
          <p:cNvSpPr/>
          <p:nvPr/>
        </p:nvSpPr>
        <p:spPr>
          <a:xfrm>
            <a:off x="4982528" y="1934007"/>
            <a:ext cx="928200" cy="327000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3854190" y="1934007"/>
            <a:ext cx="928200" cy="327000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1"/>
          <p:cNvSpPr/>
          <p:nvPr/>
        </p:nvSpPr>
        <p:spPr>
          <a:xfrm>
            <a:off x="2725852" y="1934007"/>
            <a:ext cx="928200" cy="327000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"/>
          <p:cNvSpPr/>
          <p:nvPr/>
        </p:nvSpPr>
        <p:spPr>
          <a:xfrm>
            <a:off x="1654305" y="1934007"/>
            <a:ext cx="928200" cy="327000"/>
          </a:xfrm>
          <a:prstGeom prst="round1Rect">
            <a:avLst>
              <a:gd name="adj" fmla="val 16667"/>
            </a:avLst>
          </a:prstGeom>
          <a:solidFill>
            <a:srgbClr val="2731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41"/>
          <p:cNvGrpSpPr/>
          <p:nvPr/>
        </p:nvGrpSpPr>
        <p:grpSpPr>
          <a:xfrm>
            <a:off x="1654305" y="3427613"/>
            <a:ext cx="6513300" cy="141001"/>
            <a:chOff x="1790036" y="2967819"/>
            <a:chExt cx="6513300" cy="141001"/>
          </a:xfrm>
        </p:grpSpPr>
        <p:sp>
          <p:nvSpPr>
            <p:cNvPr id="405" name="Google Shape;405;p41"/>
            <p:cNvSpPr/>
            <p:nvPr/>
          </p:nvSpPr>
          <p:spPr>
            <a:xfrm>
              <a:off x="1790036" y="2967820"/>
              <a:ext cx="6513300" cy="141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1790036" y="2967819"/>
              <a:ext cx="928200" cy="141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2861582" y="2967819"/>
              <a:ext cx="5441753" cy="141000"/>
            </a:xfrm>
            <a:prstGeom prst="rect">
              <a:avLst/>
            </a:prstGeom>
            <a:solidFill>
              <a:srgbClr val="FB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41"/>
          <p:cNvGrpSpPr/>
          <p:nvPr/>
        </p:nvGrpSpPr>
        <p:grpSpPr>
          <a:xfrm>
            <a:off x="1654305" y="2714977"/>
            <a:ext cx="6513300" cy="141000"/>
            <a:chOff x="1790036" y="2321642"/>
            <a:chExt cx="6513300" cy="141000"/>
          </a:xfrm>
        </p:grpSpPr>
        <p:sp>
          <p:nvSpPr>
            <p:cNvPr id="413" name="Google Shape;413;p41"/>
            <p:cNvSpPr/>
            <p:nvPr/>
          </p:nvSpPr>
          <p:spPr>
            <a:xfrm>
              <a:off x="1790036" y="2321642"/>
              <a:ext cx="6513300" cy="141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6149059" y="2326269"/>
              <a:ext cx="1097844" cy="136373"/>
            </a:xfrm>
            <a:prstGeom prst="rect">
              <a:avLst/>
            </a:prstGeom>
            <a:solidFill>
              <a:srgbClr val="FB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E7B832"/>
                </a:solidFill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3892383" y="2326269"/>
              <a:ext cx="1110559" cy="136373"/>
            </a:xfrm>
            <a:prstGeom prst="rect">
              <a:avLst/>
            </a:prstGeom>
            <a:solidFill>
              <a:srgbClr val="FB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E7B832"/>
                </a:solidFill>
              </a:endParaRPr>
            </a:p>
          </p:txBody>
        </p:sp>
      </p:grpSp>
      <p:sp>
        <p:nvSpPr>
          <p:cNvPr id="416" name="Google Shape;416;p41"/>
          <p:cNvSpPr txBox="1"/>
          <p:nvPr/>
        </p:nvSpPr>
        <p:spPr>
          <a:xfrm>
            <a:off x="3854181" y="2982966"/>
            <a:ext cx="1262188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lang="en-US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giai</a:t>
            </a: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đoạn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4598678" y="3706978"/>
            <a:ext cx="16959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Họp</a:t>
            </a: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vào</a:t>
            </a: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T7, CN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 flipH="1">
            <a:off x="623505" y="2571750"/>
            <a:ext cx="10308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err="1">
                <a:solidFill>
                  <a:srgbClr val="75C4C0"/>
                </a:solidFill>
                <a:latin typeface="Montserrat"/>
                <a:ea typeface="Montserrat"/>
                <a:cs typeface="Montserrat"/>
                <a:sym typeface="Montserrat"/>
              </a:rPr>
              <a:t>Tài</a:t>
            </a:r>
            <a:r>
              <a:rPr lang="en-US" b="1" dirty="0">
                <a:solidFill>
                  <a:srgbClr val="75C4C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 err="1">
                <a:solidFill>
                  <a:srgbClr val="75C4C0"/>
                </a:solidFill>
                <a:latin typeface="Montserrat"/>
                <a:ea typeface="Montserrat"/>
                <a:cs typeface="Montserrat"/>
                <a:sym typeface="Montserrat"/>
              </a:rPr>
              <a:t>liệu</a:t>
            </a:r>
            <a:endParaRPr b="1" dirty="0">
              <a:solidFill>
                <a:srgbClr val="75C4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 flipH="1">
            <a:off x="782805" y="3284387"/>
            <a:ext cx="8715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rgbClr val="75C4C0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endParaRPr b="1" dirty="0">
              <a:solidFill>
                <a:srgbClr val="75C4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1"/>
          <p:cNvSpPr txBox="1"/>
          <p:nvPr/>
        </p:nvSpPr>
        <p:spPr>
          <a:xfrm flipH="1">
            <a:off x="1654394" y="1891284"/>
            <a:ext cx="9282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21/02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 flipH="1">
            <a:off x="2754243" y="1891284"/>
            <a:ext cx="928200" cy="39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10/03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 flipH="1">
            <a:off x="3854181" y="1891285"/>
            <a:ext cx="928200" cy="39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21/03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 flipH="1">
            <a:off x="4963132" y="1891284"/>
            <a:ext cx="928200" cy="369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25/4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 flipH="1">
            <a:off x="6075030" y="1905467"/>
            <a:ext cx="928200" cy="395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01/05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41"/>
          <p:cNvSpPr txBox="1"/>
          <p:nvPr/>
        </p:nvSpPr>
        <p:spPr>
          <a:xfrm flipH="1">
            <a:off x="7203356" y="1905467"/>
            <a:ext cx="928200" cy="38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02/06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415;p41">
            <a:extLst>
              <a:ext uri="{FF2B5EF4-FFF2-40B4-BE49-F238E27FC236}">
                <a16:creationId xmlns:a16="http://schemas.microsoft.com/office/drawing/2014/main" id="{9E1E51D9-855E-40BE-95D5-D78B0AF6D587}"/>
              </a:ext>
            </a:extLst>
          </p:cNvPr>
          <p:cNvSpPr/>
          <p:nvPr/>
        </p:nvSpPr>
        <p:spPr>
          <a:xfrm>
            <a:off x="1654305" y="2714894"/>
            <a:ext cx="1071547" cy="136454"/>
          </a:xfrm>
          <a:prstGeom prst="rect">
            <a:avLst/>
          </a:prstGeom>
          <a:solidFill>
            <a:srgbClr val="FB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7B832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58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Lý do chọn đề tài</a:t>
            </a:r>
            <a:endParaRPr dirty="0"/>
          </a:p>
        </p:txBody>
      </p:sp>
      <p:sp>
        <p:nvSpPr>
          <p:cNvPr id="4776" name="Google Shape;4776;p58"/>
          <p:cNvSpPr txBox="1">
            <a:spLocks noGrp="1"/>
          </p:cNvSpPr>
          <p:nvPr>
            <p:ph type="body" idx="1"/>
          </p:nvPr>
        </p:nvSpPr>
        <p:spPr>
          <a:xfrm>
            <a:off x="453518" y="1142084"/>
            <a:ext cx="559995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sz="1600" dirty="0"/>
          </a:p>
          <a:p>
            <a:pPr marL="457200" marR="50800" lvl="0" indent="-317500" algn="l" rtl="0">
              <a:lnSpc>
                <a:spcPct val="166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en-US" dirty="0" err="1">
                <a:highlight>
                  <a:schemeClr val="lt1"/>
                </a:highlight>
              </a:rPr>
              <a:t>Cập</a:t>
            </a:r>
            <a:r>
              <a:rPr lang="en-US" dirty="0">
                <a:highlight>
                  <a:schemeClr val="lt1"/>
                </a:highlight>
              </a:rPr>
              <a:t> </a:t>
            </a:r>
            <a:r>
              <a:rPr lang="en-US" dirty="0" err="1">
                <a:highlight>
                  <a:schemeClr val="lt1"/>
                </a:highlight>
              </a:rPr>
              <a:t>nhật</a:t>
            </a:r>
            <a:r>
              <a:rPr lang="en-US" dirty="0">
                <a:highlight>
                  <a:schemeClr val="lt1"/>
                </a:highlight>
              </a:rPr>
              <a:t> tin </a:t>
            </a:r>
            <a:r>
              <a:rPr lang="en-US" dirty="0" err="1">
                <a:highlight>
                  <a:schemeClr val="lt1"/>
                </a:highlight>
              </a:rPr>
              <a:t>tức</a:t>
            </a:r>
            <a:r>
              <a:rPr lang="en-US" dirty="0">
                <a:highlight>
                  <a:schemeClr val="lt1"/>
                </a:highlight>
              </a:rPr>
              <a:t>, </a:t>
            </a:r>
            <a:r>
              <a:rPr lang="en-US" dirty="0" err="1">
                <a:highlight>
                  <a:schemeClr val="lt1"/>
                </a:highlight>
              </a:rPr>
              <a:t>kiến</a:t>
            </a:r>
            <a:r>
              <a:rPr lang="en-US" dirty="0">
                <a:highlight>
                  <a:schemeClr val="lt1"/>
                </a:highlight>
              </a:rPr>
              <a:t> </a:t>
            </a:r>
            <a:r>
              <a:rPr lang="en-US" dirty="0" err="1">
                <a:highlight>
                  <a:schemeClr val="lt1"/>
                </a:highlight>
              </a:rPr>
              <a:t>thức</a:t>
            </a:r>
            <a:r>
              <a:rPr lang="en-US" dirty="0">
                <a:highlight>
                  <a:schemeClr val="lt1"/>
                </a:highlight>
              </a:rPr>
              <a:t>, </a:t>
            </a:r>
            <a:r>
              <a:rPr lang="en-US" dirty="0" err="1">
                <a:highlight>
                  <a:schemeClr val="lt1"/>
                </a:highlight>
              </a:rPr>
              <a:t>xu</a:t>
            </a:r>
            <a:r>
              <a:rPr lang="en-US" dirty="0">
                <a:highlight>
                  <a:schemeClr val="lt1"/>
                </a:highlight>
              </a:rPr>
              <a:t> </a:t>
            </a:r>
            <a:r>
              <a:rPr lang="en-US" dirty="0" err="1">
                <a:highlight>
                  <a:schemeClr val="lt1"/>
                </a:highlight>
              </a:rPr>
              <a:t>thế</a:t>
            </a:r>
            <a:r>
              <a:rPr lang="en-US" dirty="0">
                <a:highlight>
                  <a:schemeClr val="lt1"/>
                </a:highlight>
              </a:rPr>
              <a:t>, </a:t>
            </a:r>
            <a:r>
              <a:rPr lang="en-US" dirty="0" err="1">
                <a:highlight>
                  <a:schemeClr val="lt1"/>
                </a:highlight>
              </a:rPr>
              <a:t>giải</a:t>
            </a:r>
            <a:r>
              <a:rPr lang="en-US" dirty="0">
                <a:highlight>
                  <a:schemeClr val="lt1"/>
                </a:highlight>
              </a:rPr>
              <a:t> </a:t>
            </a:r>
            <a:r>
              <a:rPr lang="en-US" dirty="0" err="1">
                <a:highlight>
                  <a:schemeClr val="lt1"/>
                </a:highlight>
              </a:rPr>
              <a:t>trí</a:t>
            </a:r>
            <a:endParaRPr lang="vi-VN" dirty="0">
              <a:highlight>
                <a:schemeClr val="lt1"/>
              </a:highlight>
            </a:endParaRPr>
          </a:p>
          <a:p>
            <a:pPr marR="50800">
              <a:lnSpc>
                <a:spcPct val="166000"/>
              </a:lnSpc>
              <a:spcBef>
                <a:spcPts val="1600"/>
              </a:spcBef>
            </a:pPr>
            <a:r>
              <a:rPr lang="vi-VN" dirty="0">
                <a:highlight>
                  <a:schemeClr val="lt1"/>
                </a:highlight>
              </a:rPr>
              <a:t>Cải thiện chất lượng và tốc độ của báo chí và dịch vụ công</a:t>
            </a:r>
            <a:endParaRPr lang="en-US" dirty="0">
              <a:highlight>
                <a:schemeClr val="lt1"/>
              </a:highlight>
            </a:endParaRPr>
          </a:p>
          <a:p>
            <a:pPr marR="50800">
              <a:lnSpc>
                <a:spcPct val="166000"/>
              </a:lnSpc>
              <a:spcBef>
                <a:spcPts val="1600"/>
              </a:spcBef>
            </a:pP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Kết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nối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gia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đình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,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bạn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bè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,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cộng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đồng</a:t>
            </a:r>
            <a:endParaRPr lang="en-US" dirty="0">
              <a:highlight>
                <a:schemeClr val="lt1"/>
              </a:highlight>
              <a:uFill>
                <a:noFill/>
              </a:uFill>
            </a:endParaRPr>
          </a:p>
          <a:p>
            <a:pPr marR="50800">
              <a:lnSpc>
                <a:spcPct val="166000"/>
              </a:lnSpc>
              <a:spcBef>
                <a:spcPts val="1600"/>
              </a:spcBef>
            </a:pP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Cải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thiện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kĩ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năng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sống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,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kiến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thức</a:t>
            </a:r>
            <a:endParaRPr dirty="0">
              <a:highlight>
                <a:schemeClr val="lt1"/>
              </a:highlight>
            </a:endParaRPr>
          </a:p>
        </p:txBody>
      </p:sp>
      <p:pic>
        <p:nvPicPr>
          <p:cNvPr id="1026" name="Picture 2" descr="❓” nghĩa là gì: dấu chấm hỏi Emoji | Emoji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73" y="1707283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057254"/>
      </p:ext>
    </p:extLst>
  </p:cSld>
  <p:clrMapOvr>
    <a:masterClrMapping/>
  </p:clrMapOvr>
  <p:transition spd="slow">
    <p:cove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Website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89FCB2-10C2-40FD-BE6B-8FA308E362AB}"/>
              </a:ext>
            </a:extLst>
          </p:cNvPr>
          <p:cNvSpPr/>
          <p:nvPr/>
        </p:nvSpPr>
        <p:spPr>
          <a:xfrm>
            <a:off x="835152" y="1388626"/>
            <a:ext cx="6138672" cy="2636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Tuần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1 + 2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: Lên ý </a:t>
            </a:r>
            <a:r>
              <a:rPr lang="vi-VN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tưởng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&amp;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K</a:t>
            </a:r>
            <a:r>
              <a:rPr lang="vi-VN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hảo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sát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viết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báo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cáo</a:t>
            </a:r>
            <a:endParaRPr lang="en-US" sz="1200" dirty="0">
              <a:latin typeface="Montserrat" panose="020B060402020202020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Tuần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3 + 4: T</a:t>
            </a:r>
            <a:r>
              <a:rPr lang="vi-VN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hiết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kế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giao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diện</a:t>
            </a:r>
            <a:endParaRPr lang="en-US" sz="1200" dirty="0">
              <a:latin typeface="Montserrat" panose="020B060402020202020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Tuần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5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vi-VN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Thiết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kế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d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atabase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viết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báo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cáo</a:t>
            </a:r>
            <a:endParaRPr lang="en-US" sz="1200" dirty="0">
              <a:latin typeface="Montserrat" panose="020B060402020202020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Tuần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6 → 11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Code module &amp;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Hoàn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thiện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website,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viết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báo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cáo</a:t>
            </a:r>
            <a:endParaRPr lang="en-US" sz="1200" dirty="0">
              <a:latin typeface="Montserrat" panose="020B060402020202020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Tuần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12 + 13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Test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fix bug,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viết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báo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cáo</a:t>
            </a:r>
            <a:endParaRPr lang="en-US" sz="1200" dirty="0">
              <a:latin typeface="Montserrat" panose="020B060402020202020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Tuần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14 + 15 + 16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Upload hosting,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viết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báo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cáo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&amp; P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ower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vi-VN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oin</a:t>
            </a:r>
            <a:r>
              <a:rPr lang="en-US" dirty="0">
                <a:latin typeface="Montserrat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</a:t>
            </a:r>
            <a:endParaRPr lang="en-US" sz="1200" dirty="0">
              <a:effectLst/>
              <a:latin typeface="Montserrat" panose="020B060402020202020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17262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dirty="0"/>
          </a:p>
        </p:txBody>
      </p:sp>
      <p:sp>
        <p:nvSpPr>
          <p:cNvPr id="30" name="Google Shape;298;p37">
            <a:extLst>
              <a:ext uri="{FF2B5EF4-FFF2-40B4-BE49-F238E27FC236}">
                <a16:creationId xmlns:a16="http://schemas.microsoft.com/office/drawing/2014/main" id="{32794FB0-DC07-46EF-9BD7-16176E33CF8D}"/>
              </a:ext>
            </a:extLst>
          </p:cNvPr>
          <p:cNvSpPr txBox="1">
            <a:spLocks/>
          </p:cNvSpPr>
          <p:nvPr/>
        </p:nvSpPr>
        <p:spPr>
          <a:xfrm>
            <a:off x="1008401" y="2200276"/>
            <a:ext cx="3575400" cy="2514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Dịch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bệnh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phức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tạp</a:t>
            </a:r>
            <a:endParaRPr lang="en-US" sz="1600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Thời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gian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hạn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chế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do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thực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tập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full time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Bất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đồng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quan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điểm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trong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việc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lựa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chọn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đề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tài</a:t>
            </a:r>
            <a:endParaRPr lang="en-US" sz="1600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vi-VN" sz="1600" dirty="0">
              <a:solidFill>
                <a:srgbClr val="002060"/>
              </a:solidFill>
            </a:endParaRPr>
          </a:p>
        </p:txBody>
      </p:sp>
      <p:sp>
        <p:nvSpPr>
          <p:cNvPr id="34" name="Google Shape;534;p46">
            <a:extLst>
              <a:ext uri="{FF2B5EF4-FFF2-40B4-BE49-F238E27FC236}">
                <a16:creationId xmlns:a16="http://schemas.microsoft.com/office/drawing/2014/main" id="{083C61EC-1F36-428C-9950-B665BF6E1D05}"/>
              </a:ext>
            </a:extLst>
          </p:cNvPr>
          <p:cNvSpPr/>
          <p:nvPr/>
        </p:nvSpPr>
        <p:spPr>
          <a:xfrm rot="5400000">
            <a:off x="2554239" y="489698"/>
            <a:ext cx="364769" cy="2527755"/>
          </a:xfrm>
          <a:prstGeom prst="round1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535;p46">
            <a:extLst>
              <a:ext uri="{FF2B5EF4-FFF2-40B4-BE49-F238E27FC236}">
                <a16:creationId xmlns:a16="http://schemas.microsoft.com/office/drawing/2014/main" id="{FCCC4565-52F4-4483-A555-48AFC27573D7}"/>
              </a:ext>
            </a:extLst>
          </p:cNvPr>
          <p:cNvSpPr txBox="1">
            <a:spLocks/>
          </p:cNvSpPr>
          <p:nvPr/>
        </p:nvSpPr>
        <p:spPr>
          <a:xfrm>
            <a:off x="1472745" y="1571190"/>
            <a:ext cx="2527756" cy="364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Khó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khăn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36" name="Google Shape;298;p37">
            <a:extLst>
              <a:ext uri="{FF2B5EF4-FFF2-40B4-BE49-F238E27FC236}">
                <a16:creationId xmlns:a16="http://schemas.microsoft.com/office/drawing/2014/main" id="{36D7D7AB-5D48-47F1-97F8-D66A0F642E07}"/>
              </a:ext>
            </a:extLst>
          </p:cNvPr>
          <p:cNvSpPr txBox="1">
            <a:spLocks/>
          </p:cNvSpPr>
          <p:nvPr/>
        </p:nvSpPr>
        <p:spPr>
          <a:xfrm>
            <a:off x="4805257" y="2200276"/>
            <a:ext cx="3575400" cy="2514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Làm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việc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online qua GG Meet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Sắp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xếp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thời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gian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code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dự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án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cuối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tuần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họp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vào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T7,CN.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Tham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khảo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ý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kiến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 panose="020B0604020202020204" charset="0"/>
              </a:rPr>
              <a:t>của</a:t>
            </a:r>
            <a:r>
              <a:rPr lang="en-US" sz="1600" dirty="0">
                <a:solidFill>
                  <a:srgbClr val="002060"/>
                </a:solidFill>
                <a:latin typeface="Montserrat" panose="020B0604020202020204" charset="0"/>
              </a:rPr>
              <a:t> GVHD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vi-VN" sz="1600" dirty="0">
              <a:solidFill>
                <a:srgbClr val="002060"/>
              </a:solidFill>
            </a:endParaRPr>
          </a:p>
        </p:txBody>
      </p:sp>
      <p:sp>
        <p:nvSpPr>
          <p:cNvPr id="37" name="Google Shape;534;p46">
            <a:extLst>
              <a:ext uri="{FF2B5EF4-FFF2-40B4-BE49-F238E27FC236}">
                <a16:creationId xmlns:a16="http://schemas.microsoft.com/office/drawing/2014/main" id="{E35048DE-9588-41A9-82B2-49EC48C64915}"/>
              </a:ext>
            </a:extLst>
          </p:cNvPr>
          <p:cNvSpPr/>
          <p:nvPr/>
        </p:nvSpPr>
        <p:spPr>
          <a:xfrm rot="5400000">
            <a:off x="6351095" y="489698"/>
            <a:ext cx="364769" cy="2527755"/>
          </a:xfrm>
          <a:prstGeom prst="round1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35;p46">
            <a:extLst>
              <a:ext uri="{FF2B5EF4-FFF2-40B4-BE49-F238E27FC236}">
                <a16:creationId xmlns:a16="http://schemas.microsoft.com/office/drawing/2014/main" id="{54B712E3-EF3E-4142-A3B2-8712CD5675F0}"/>
              </a:ext>
            </a:extLst>
          </p:cNvPr>
          <p:cNvSpPr txBox="1">
            <a:spLocks/>
          </p:cNvSpPr>
          <p:nvPr/>
        </p:nvSpPr>
        <p:spPr>
          <a:xfrm>
            <a:off x="5269601" y="1571190"/>
            <a:ext cx="2527756" cy="364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Khắc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</a:rPr>
              <a:t>phục</a:t>
            </a:r>
            <a:endParaRPr lang="en-US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5039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"/>
          <p:cNvSpPr txBox="1">
            <a:spLocks noGrp="1"/>
          </p:cNvSpPr>
          <p:nvPr>
            <p:ph type="title"/>
          </p:nvPr>
        </p:nvSpPr>
        <p:spPr>
          <a:xfrm>
            <a:off x="2493150" y="1445325"/>
            <a:ext cx="4157700" cy="18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r>
              <a:rPr lang="vi-VN" dirty="0"/>
              <a:t>0</a:t>
            </a:r>
            <a:r>
              <a:rPr lang="en" dirty="0"/>
              <a:t>%</a:t>
            </a:r>
            <a:endParaRPr dirty="0"/>
          </a:p>
        </p:txBody>
      </p:sp>
      <p:sp>
        <p:nvSpPr>
          <p:cNvPr id="529" name="Google Shape;529;p45"/>
          <p:cNvSpPr txBox="1">
            <a:spLocks noGrp="1"/>
          </p:cNvSpPr>
          <p:nvPr>
            <p:ph type="title" idx="2"/>
          </p:nvPr>
        </p:nvSpPr>
        <p:spPr>
          <a:xfrm>
            <a:off x="2999550" y="3695750"/>
            <a:ext cx="3144900" cy="8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Đạt </a:t>
            </a:r>
            <a:r>
              <a:rPr lang="en-US" dirty="0"/>
              <a:t>7</a:t>
            </a:r>
            <a:r>
              <a:rPr lang="vi-VN" dirty="0"/>
              <a:t>0% so với mục tiêu đặt ra đầu tiên của nhóm</a:t>
            </a:r>
            <a:endParaRPr dirty="0"/>
          </a:p>
        </p:txBody>
      </p:sp>
      <p:sp>
        <p:nvSpPr>
          <p:cNvPr id="4" name="Google Shape;534;p46">
            <a:extLst>
              <a:ext uri="{FF2B5EF4-FFF2-40B4-BE49-F238E27FC236}">
                <a16:creationId xmlns:a16="http://schemas.microsoft.com/office/drawing/2014/main" id="{8ED6C455-FF9F-48E4-82CA-B2E008C9AA68}"/>
              </a:ext>
            </a:extLst>
          </p:cNvPr>
          <p:cNvSpPr/>
          <p:nvPr/>
        </p:nvSpPr>
        <p:spPr>
          <a:xfrm rot="5400000">
            <a:off x="1180436" y="-919283"/>
            <a:ext cx="597473" cy="2652751"/>
          </a:xfrm>
          <a:prstGeom prst="round1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35;p46">
            <a:extLst>
              <a:ext uri="{FF2B5EF4-FFF2-40B4-BE49-F238E27FC236}">
                <a16:creationId xmlns:a16="http://schemas.microsoft.com/office/drawing/2014/main" id="{7CBB86EC-25A7-4938-8A34-16A166C59ABC}"/>
              </a:ext>
            </a:extLst>
          </p:cNvPr>
          <p:cNvSpPr txBox="1">
            <a:spLocks/>
          </p:cNvSpPr>
          <p:nvPr/>
        </p:nvSpPr>
        <p:spPr>
          <a:xfrm>
            <a:off x="152793" y="175354"/>
            <a:ext cx="2652755" cy="44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600" dirty="0">
                <a:solidFill>
                  <a:schemeClr val="accent2"/>
                </a:solidFill>
                <a:latin typeface="Montserrat" panose="020B0604020202020204" charset="0"/>
              </a:rPr>
              <a:t>Mức độ hoàn thành</a:t>
            </a:r>
            <a:endParaRPr lang="en-US" sz="1600" dirty="0">
              <a:solidFill>
                <a:schemeClr val="accent2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498202"/>
      </p:ext>
    </p:extLst>
  </p:cSld>
  <p:clrMapOvr>
    <a:masterClrMapping/>
  </p:clrMapOvr>
  <p:transition spd="slow">
    <p:cove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33B7A7-EDA7-47C6-8D04-76F5EA91E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64598"/>
              </p:ext>
            </p:extLst>
          </p:nvPr>
        </p:nvGraphicFramePr>
        <p:xfrm>
          <a:off x="220980" y="327660"/>
          <a:ext cx="4191000" cy="4642724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993837537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4223507334"/>
                    </a:ext>
                  </a:extLst>
                </a:gridCol>
              </a:tblGrid>
              <a:tr h="4439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Montserrat" panose="020B060402020202020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Chức</a:t>
                      </a: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năng</a:t>
                      </a:r>
                      <a:endParaRPr lang="en-US" sz="1100" dirty="0">
                        <a:effectLst/>
                        <a:latin typeface="Montserrat" panose="020B060402020202020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Montserrat" panose="020B060402020202020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Hoàn</a:t>
                      </a: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thành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1736205517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Đăng nhập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100%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1031578122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Đăng ký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204073194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Khôi phục mật khẩu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1438006107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Đăng bài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90%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973855793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Tương tác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3412691739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Thao tác bài viết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2440850075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Tìm kiếm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1799805330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Trang cá nhân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2418554814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Nhắn tin riêng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2056400232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Nhắn tin nhóm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1026869347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Lưu bài viết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812709711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Theo </a:t>
                      </a: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dõi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3187331838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Thông báo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1958248503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Báo cáo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2582510525"/>
                  </a:ext>
                </a:extLst>
              </a:tr>
              <a:tr h="4439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Chỉnh</a:t>
                      </a: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sửa</a:t>
                      </a: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cài</a:t>
                      </a: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đặt</a:t>
                      </a: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tài</a:t>
                      </a: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Montserrat" panose="020B0604020202020204" charset="0"/>
                        </a:rPr>
                        <a:t>khoản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3931633232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Thêm bạn bè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1243319656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Quản lý báo cáo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3249795761"/>
                  </a:ext>
                </a:extLst>
              </a:tr>
              <a:tr h="213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Quản lý user</a:t>
                      </a:r>
                      <a:endParaRPr lang="en-US" sz="110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 50%</a:t>
                      </a:r>
                      <a:endParaRPr lang="en-US" sz="1100" dirty="0">
                        <a:effectLst/>
                        <a:latin typeface="Montserrat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660" marR="55660" marT="0" marB="0"/>
                </a:tc>
                <a:extLst>
                  <a:ext uri="{0D108BD9-81ED-4DB2-BD59-A6C34878D82A}">
                    <a16:rowId xmlns:a16="http://schemas.microsoft.com/office/drawing/2014/main" val="127476571"/>
                  </a:ext>
                </a:extLst>
              </a:tr>
            </a:tbl>
          </a:graphicData>
        </a:graphic>
      </p:graphicFrame>
      <p:sp>
        <p:nvSpPr>
          <p:cNvPr id="8" name="Subtitle 7">
            <a:extLst>
              <a:ext uri="{FF2B5EF4-FFF2-40B4-BE49-F238E27FC236}">
                <a16:creationId xmlns:a16="http://schemas.microsoft.com/office/drawing/2014/main" id="{218C721F-C5E2-4E03-9135-A8C7EEEB5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9BD69B-E8F4-43B4-91D8-9E8C129EA0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14416" y="977546"/>
            <a:ext cx="2363318" cy="33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854"/>
      </p:ext>
    </p:extLst>
  </p:cSld>
  <p:clrMapOvr>
    <a:masterClrMapping/>
  </p:clrMapOvr>
  <p:transition spd="slow">
    <p:cov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58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Phát triển trong tương lai</a:t>
            </a:r>
            <a:endParaRPr dirty="0"/>
          </a:p>
        </p:txBody>
      </p:sp>
      <p:sp>
        <p:nvSpPr>
          <p:cNvPr id="4776" name="Google Shape;4776;p58"/>
          <p:cNvSpPr txBox="1">
            <a:spLocks noGrp="1"/>
          </p:cNvSpPr>
          <p:nvPr>
            <p:ph type="body" idx="1"/>
          </p:nvPr>
        </p:nvSpPr>
        <p:spPr>
          <a:xfrm>
            <a:off x="453518" y="1142084"/>
            <a:ext cx="533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sz="1600" dirty="0"/>
          </a:p>
          <a:p>
            <a:pPr marL="457200" marR="50800" lvl="0" indent="-317500" algn="l" rtl="0">
              <a:lnSpc>
                <a:spcPct val="166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vi-VN" dirty="0">
                <a:highlight>
                  <a:schemeClr val="lt1"/>
                </a:highlight>
              </a:rPr>
              <a:t>Chức năng </a:t>
            </a:r>
            <a:r>
              <a:rPr lang="en-US" dirty="0">
                <a:highlight>
                  <a:schemeClr val="lt1"/>
                </a:highlight>
              </a:rPr>
              <a:t>live</a:t>
            </a:r>
            <a:r>
              <a:rPr lang="vi-VN" dirty="0">
                <a:highlight>
                  <a:schemeClr val="lt1"/>
                </a:highlight>
              </a:rPr>
              <a:t> trực tiếp trên Website</a:t>
            </a:r>
          </a:p>
          <a:p>
            <a:pPr marR="50800">
              <a:lnSpc>
                <a:spcPct val="166000"/>
              </a:lnSpc>
              <a:spcBef>
                <a:spcPts val="1600"/>
              </a:spcBef>
            </a:pPr>
            <a:r>
              <a:rPr lang="vi-VN" dirty="0">
                <a:highlight>
                  <a:schemeClr val="lt1"/>
                </a:highlight>
                <a:uFill>
                  <a:noFill/>
                </a:uFill>
              </a:rPr>
              <a:t>Chức năng 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call video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với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ng</a:t>
            </a:r>
            <a:r>
              <a:rPr lang="vi-VN" dirty="0">
                <a:highlight>
                  <a:schemeClr val="lt1"/>
                </a:highlight>
                <a:uFill>
                  <a:noFill/>
                </a:uFill>
              </a:rPr>
              <a:t>ư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ời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dùng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khác</a:t>
            </a:r>
            <a:r>
              <a:rPr lang="vi-VN" dirty="0">
                <a:highlight>
                  <a:schemeClr val="lt1"/>
                </a:highlight>
              </a:rPr>
              <a:t> </a:t>
            </a:r>
          </a:p>
          <a:p>
            <a:pPr marL="457200" marR="50800" lvl="0" indent="-317500" algn="l" rtl="0">
              <a:lnSpc>
                <a:spcPct val="166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</a:pPr>
            <a:r>
              <a:rPr lang="vi-VN" dirty="0">
                <a:highlight>
                  <a:schemeClr val="lt1"/>
                </a:highlight>
                <a:uFill>
                  <a:noFill/>
                </a:uFill>
              </a:rPr>
              <a:t>Đăng ký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tài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khoản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bằng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các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ph</a:t>
            </a:r>
            <a:r>
              <a:rPr lang="vi-VN" dirty="0">
                <a:highlight>
                  <a:schemeClr val="lt1"/>
                </a:highlight>
                <a:uFill>
                  <a:noFill/>
                </a:uFill>
              </a:rPr>
              <a:t>ư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ơng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thức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khác</a:t>
            </a:r>
            <a:r>
              <a:rPr lang="en-US" dirty="0">
                <a:highlight>
                  <a:schemeClr val="lt1"/>
                </a:highlight>
                <a:uFill>
                  <a:noFill/>
                </a:uFill>
              </a:rPr>
              <a:t> </a:t>
            </a:r>
            <a:r>
              <a:rPr lang="en-US" dirty="0" err="1">
                <a:highlight>
                  <a:schemeClr val="lt1"/>
                </a:highlight>
                <a:uFill>
                  <a:noFill/>
                </a:uFill>
              </a:rPr>
              <a:t>nhau</a:t>
            </a:r>
            <a:r>
              <a:rPr lang="vi-VN" dirty="0">
                <a:highlight>
                  <a:schemeClr val="lt1"/>
                </a:highlight>
                <a:uFill>
                  <a:noFill/>
                </a:uFill>
              </a:rPr>
              <a:t>  </a:t>
            </a:r>
            <a:endParaRPr dirty="0">
              <a:highlight>
                <a:schemeClr val="lt1"/>
              </a:highlight>
            </a:endParaRPr>
          </a:p>
        </p:txBody>
      </p:sp>
      <p:pic>
        <p:nvPicPr>
          <p:cNvPr id="2" name="Picture 2" descr="Ariyana - Ana Ho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18" y="1471814"/>
            <a:ext cx="2886666" cy="28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490526"/>
      </p:ext>
    </p:extLst>
  </p:cSld>
  <p:clrMapOvr>
    <a:masterClrMapping/>
  </p:clrMapOvr>
  <p:transition spd="slow">
    <p:cover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Google Shape;4781;p59"/>
          <p:cNvSpPr txBox="1">
            <a:spLocks noGrp="1"/>
          </p:cNvSpPr>
          <p:nvPr>
            <p:ph type="body" idx="1"/>
          </p:nvPr>
        </p:nvSpPr>
        <p:spPr>
          <a:xfrm>
            <a:off x="2926607" y="986219"/>
            <a:ext cx="58605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Cài đặt và cấu hình hệ thống trên hosting Inet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b="1" dirty="0">
                <a:solidFill>
                  <a:schemeClr val="accent3"/>
                </a:solidFill>
              </a:rPr>
              <a:t>Bước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b="1" dirty="0">
                <a:solidFill>
                  <a:schemeClr val="accent3"/>
                </a:solidFill>
              </a:rPr>
              <a:t>Bước 2</a:t>
            </a:r>
          </a:p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b="1" dirty="0" err="1">
                <a:solidFill>
                  <a:schemeClr val="accent3"/>
                </a:solidFill>
              </a:rPr>
              <a:t>Bước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vi-VN" b="1" dirty="0">
                <a:solidFill>
                  <a:schemeClr val="accent3"/>
                </a:solidFill>
              </a:rPr>
              <a:t>3</a:t>
            </a:r>
            <a:endParaRPr lang="en-US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vi-VN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b="1" dirty="0">
                <a:solidFill>
                  <a:srgbClr val="FF0000"/>
                </a:solidFill>
              </a:rPr>
              <a:t>Link Website:</a:t>
            </a:r>
            <a:endParaRPr dirty="0">
              <a:solidFill>
                <a:schemeClr val="accen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782" name="Google Shape;4782;p59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Triển khai hệ thống</a:t>
            </a:r>
            <a:endParaRPr dirty="0"/>
          </a:p>
        </p:txBody>
      </p:sp>
      <p:pic>
        <p:nvPicPr>
          <p:cNvPr id="2050" name="Picture 2" descr="Hosting Icon #79559 - Free Icons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4" y="1820718"/>
            <a:ext cx="2442153" cy="24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79816"/>
      </p:ext>
    </p:extLst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757;p57"/>
          <p:cNvSpPr txBox="1">
            <a:spLocks noGrp="1"/>
          </p:cNvSpPr>
          <p:nvPr>
            <p:ph type="title"/>
          </p:nvPr>
        </p:nvSpPr>
        <p:spPr>
          <a:xfrm>
            <a:off x="1094125" y="558925"/>
            <a:ext cx="68301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Cảm ơn!</a:t>
            </a:r>
            <a:endParaRPr dirty="0"/>
          </a:p>
        </p:txBody>
      </p:sp>
      <p:sp>
        <p:nvSpPr>
          <p:cNvPr id="3" name="Google Shape;4758;p57"/>
          <p:cNvSpPr txBox="1">
            <a:spLocks noGrp="1"/>
          </p:cNvSpPr>
          <p:nvPr>
            <p:ph type="subTitle" idx="1"/>
          </p:nvPr>
        </p:nvSpPr>
        <p:spPr>
          <a:xfrm>
            <a:off x="1094125" y="1880755"/>
            <a:ext cx="4153284" cy="1880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600" dirty="0"/>
              <a:t>Nhóm </a:t>
            </a:r>
            <a:r>
              <a:rPr lang="en-US" sz="1600" dirty="0"/>
              <a:t>01</a:t>
            </a:r>
            <a:r>
              <a:rPr lang="vi-VN" sz="1600" dirty="0"/>
              <a:t> xin gửi lời cảm ơn chân thành tới cô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bạn</a:t>
            </a:r>
            <a:r>
              <a:rPr lang="en-US" sz="1600" dirty="0"/>
              <a:t> </a:t>
            </a:r>
            <a:r>
              <a:rPr lang="en-US" sz="1600" dirty="0" err="1"/>
              <a:t>đã</a:t>
            </a:r>
            <a:r>
              <a:rPr lang="en-US" sz="1600" dirty="0"/>
              <a:t> </a:t>
            </a:r>
            <a:r>
              <a:rPr lang="en-US" sz="1600" dirty="0" err="1"/>
              <a:t>giúp</a:t>
            </a:r>
            <a:r>
              <a:rPr lang="en-US" sz="1600" dirty="0"/>
              <a:t> </a:t>
            </a:r>
            <a:r>
              <a:rPr lang="en-US" sz="1600" dirty="0" err="1"/>
              <a:t>chúng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hoàn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đề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!</a:t>
            </a:r>
            <a:endParaRPr sz="1600" dirty="0"/>
          </a:p>
        </p:txBody>
      </p:sp>
      <p:pic>
        <p:nvPicPr>
          <p:cNvPr id="3078" name="Picture 6" descr="Các mẫu câu cảm ơn trong tiếng Anh bạn nên nhớ | Tiếng Anh cho người đi là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75" y="2026228"/>
            <a:ext cx="3605417" cy="22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8557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dirty="0"/>
          </a:p>
        </p:txBody>
      </p:sp>
      <p:sp>
        <p:nvSpPr>
          <p:cNvPr id="4" name="Google Shape;298;p37">
            <a:extLst>
              <a:ext uri="{FF2B5EF4-FFF2-40B4-BE49-F238E27FC236}">
                <a16:creationId xmlns:a16="http://schemas.microsoft.com/office/drawing/2014/main" id="{A2228AD6-3147-4342-B466-5EA243E63DB0}"/>
              </a:ext>
            </a:extLst>
          </p:cNvPr>
          <p:cNvSpPr txBox="1">
            <a:spLocks/>
          </p:cNvSpPr>
          <p:nvPr/>
        </p:nvSpPr>
        <p:spPr>
          <a:xfrm>
            <a:off x="831756" y="1346833"/>
            <a:ext cx="4489737" cy="1852714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N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ơ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i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thể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hiện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mình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và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chia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sẻ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những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điều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khó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nói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cùng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bạn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bè</a:t>
            </a:r>
            <a:endParaRPr lang="vi-VN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Webstie uy tín, được nhiều người sử dụng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Có nhiều chức năng và đội ngũ chăm sóc khách hàng lớn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Có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ứng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dụng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trên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điện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thoại</a:t>
            </a:r>
            <a:endParaRPr lang="vi-VN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vi-VN" sz="1600" dirty="0">
              <a:solidFill>
                <a:srgbClr val="002060"/>
              </a:solidFill>
            </a:endParaRP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109576F1-856D-44AA-83B8-CDF6D5DBBC73}"/>
              </a:ext>
            </a:extLst>
          </p:cNvPr>
          <p:cNvSpPr txBox="1">
            <a:spLocks/>
          </p:cNvSpPr>
          <p:nvPr/>
        </p:nvSpPr>
        <p:spPr>
          <a:xfrm>
            <a:off x="831757" y="3871313"/>
            <a:ext cx="4489736" cy="1272187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Có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nhiều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quảng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cáo</a:t>
            </a:r>
            <a:endParaRPr lang="en-US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Giao diện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chưa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tối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ư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u</a:t>
            </a:r>
            <a:endParaRPr lang="vi-VN" dirty="0">
              <a:solidFill>
                <a:srgbClr val="002060"/>
              </a:solidFill>
              <a:latin typeface="Montserrat" panose="020B060402020202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875" y="973995"/>
            <a:ext cx="3485450" cy="1961419"/>
          </a:xfrm>
          <a:prstGeom prst="rect">
            <a:avLst/>
          </a:prstGeom>
        </p:spPr>
      </p:pic>
      <p:sp>
        <p:nvSpPr>
          <p:cNvPr id="14" name="Google Shape;661;p51"/>
          <p:cNvSpPr txBox="1">
            <a:spLocks noGrp="1"/>
          </p:cNvSpPr>
          <p:nvPr>
            <p:ph type="subTitle" idx="5"/>
          </p:nvPr>
        </p:nvSpPr>
        <p:spPr>
          <a:xfrm>
            <a:off x="501687" y="973995"/>
            <a:ext cx="1202422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Ưu điểm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5" name="Google Shape;661;p51"/>
          <p:cNvSpPr txBox="1">
            <a:spLocks noGrp="1"/>
          </p:cNvSpPr>
          <p:nvPr>
            <p:ph type="subTitle" idx="5"/>
          </p:nvPr>
        </p:nvSpPr>
        <p:spPr>
          <a:xfrm>
            <a:off x="501688" y="3512213"/>
            <a:ext cx="1514149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Nhược điểm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26" name="Picture 2" descr="https://images.sftcdn.net/images/t_app-cover-l,f_auto/p/b2253bb6-9b53-11e6-8b9d-00163ed833e7/3770450827/facebook-2.jpeg">
            <a:extLst>
              <a:ext uri="{FF2B5EF4-FFF2-40B4-BE49-F238E27FC236}">
                <a16:creationId xmlns:a16="http://schemas.microsoft.com/office/drawing/2014/main" id="{B238ADA4-51E2-4960-AA40-2E0B0C4A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875" y="3055633"/>
            <a:ext cx="3485450" cy="19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37571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dirty="0"/>
          </a:p>
        </p:txBody>
      </p:sp>
      <p:sp>
        <p:nvSpPr>
          <p:cNvPr id="4" name="Google Shape;298;p37">
            <a:extLst>
              <a:ext uri="{FF2B5EF4-FFF2-40B4-BE49-F238E27FC236}">
                <a16:creationId xmlns:a16="http://schemas.microsoft.com/office/drawing/2014/main" id="{A2228AD6-3147-4342-B466-5EA243E63DB0}"/>
              </a:ext>
            </a:extLst>
          </p:cNvPr>
          <p:cNvSpPr txBox="1">
            <a:spLocks/>
          </p:cNvSpPr>
          <p:nvPr/>
        </p:nvSpPr>
        <p:spPr>
          <a:xfrm>
            <a:off x="821363" y="1558554"/>
            <a:ext cx="4405263" cy="1548328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Tạo được nhiều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bài</a:t>
            </a:r>
            <a:r>
              <a:rPr lang="en-US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viết</a:t>
            </a:r>
            <a:endParaRPr lang="vi-VN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Có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nhiều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chức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năng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và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đội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ngũ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chăm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sóc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khách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hàng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lớn</a:t>
            </a:r>
            <a:endParaRPr lang="vi-VN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Có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ứng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dụng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trên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điện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thoại</a:t>
            </a:r>
            <a:endParaRPr lang="vi-VN" dirty="0">
              <a:solidFill>
                <a:srgbClr val="002060"/>
              </a:solidFill>
              <a:latin typeface="Montserrat" panose="020B0604020202020204" charset="0"/>
            </a:endParaRP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lang="vi-VN" sz="1600" dirty="0">
              <a:solidFill>
                <a:srgbClr val="002060"/>
              </a:solidFill>
            </a:endParaRPr>
          </a:p>
        </p:txBody>
      </p:sp>
      <p:sp>
        <p:nvSpPr>
          <p:cNvPr id="7" name="Google Shape;298;p37">
            <a:extLst>
              <a:ext uri="{FF2B5EF4-FFF2-40B4-BE49-F238E27FC236}">
                <a16:creationId xmlns:a16="http://schemas.microsoft.com/office/drawing/2014/main" id="{109576F1-856D-44AA-83B8-CDF6D5DBBC73}"/>
              </a:ext>
            </a:extLst>
          </p:cNvPr>
          <p:cNvSpPr txBox="1">
            <a:spLocks/>
          </p:cNvSpPr>
          <p:nvPr/>
        </p:nvSpPr>
        <p:spPr>
          <a:xfrm>
            <a:off x="821363" y="3592659"/>
            <a:ext cx="3575400" cy="117676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Website chưa tiếp cận được nhiều người d</a:t>
            </a:r>
            <a:r>
              <a:rPr lang="en-US" dirty="0" err="1">
                <a:solidFill>
                  <a:srgbClr val="002060"/>
                </a:solidFill>
                <a:latin typeface="Montserrat" panose="020B0604020202020204" charset="0"/>
              </a:rPr>
              <a:t>ùng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Giao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diện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chưa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hiện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  <a:r>
              <a:rPr lang="vi-VN" dirty="0" err="1">
                <a:solidFill>
                  <a:srgbClr val="002060"/>
                </a:solidFill>
                <a:latin typeface="Montserrat" panose="020B0604020202020204" charset="0"/>
              </a:rPr>
              <a:t>đại</a:t>
            </a:r>
            <a:r>
              <a:rPr lang="vi-VN" dirty="0">
                <a:solidFill>
                  <a:srgbClr val="002060"/>
                </a:solidFill>
                <a:latin typeface="Montserrat" panose="020B060402020202020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02" y="1039144"/>
            <a:ext cx="3321841" cy="1782028"/>
          </a:xfrm>
          <a:prstGeom prst="rect">
            <a:avLst/>
          </a:prstGeom>
        </p:spPr>
      </p:pic>
      <p:sp>
        <p:nvSpPr>
          <p:cNvPr id="11" name="Google Shape;661;p51"/>
          <p:cNvSpPr txBox="1">
            <a:spLocks noGrp="1"/>
          </p:cNvSpPr>
          <p:nvPr>
            <p:ph type="subTitle" idx="5"/>
          </p:nvPr>
        </p:nvSpPr>
        <p:spPr>
          <a:xfrm>
            <a:off x="501687" y="1233770"/>
            <a:ext cx="1202422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Ưu điểm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" name="Google Shape;661;p51"/>
          <p:cNvSpPr txBox="1">
            <a:spLocks noGrp="1"/>
          </p:cNvSpPr>
          <p:nvPr>
            <p:ph type="subTitle" idx="5"/>
          </p:nvPr>
        </p:nvSpPr>
        <p:spPr>
          <a:xfrm>
            <a:off x="501686" y="3199547"/>
            <a:ext cx="1514149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Nhược điểm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F90BE-345C-403B-83A4-6F9DE16A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301" y="3005395"/>
            <a:ext cx="3321841" cy="18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195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&amp;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dirty="0"/>
          </a:p>
        </p:txBody>
      </p:sp>
      <p:sp>
        <p:nvSpPr>
          <p:cNvPr id="3" name="Google Shape;661;p51"/>
          <p:cNvSpPr txBox="1">
            <a:spLocks noGrp="1"/>
          </p:cNvSpPr>
          <p:nvPr>
            <p:ph type="subTitle" idx="5"/>
          </p:nvPr>
        </p:nvSpPr>
        <p:spPr>
          <a:xfrm>
            <a:off x="231523" y="1031964"/>
            <a:ext cx="3945622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Các công cụ sử dụng trong dự án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50" name="Picture 2" descr="Visual Studio Code Logo PNG Transparent &amp;amp; SVG Vector - Freebie Supp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33" y="1658117"/>
            <a:ext cx="997826" cy="7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gle Chrome – Wikipedia tiếng Việ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57" y="1652379"/>
            <a:ext cx="777194" cy="77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Meet - Ứng dụng trên Google Pl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149" y="1507575"/>
            <a:ext cx="1066801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:Diagrams.net Logo.svg - Wikimedia Comm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145" y="1679135"/>
            <a:ext cx="792768" cy="79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661;p51"/>
          <p:cNvSpPr txBox="1">
            <a:spLocks noGrp="1"/>
          </p:cNvSpPr>
          <p:nvPr>
            <p:ph type="subTitle" idx="5"/>
          </p:nvPr>
        </p:nvSpPr>
        <p:spPr>
          <a:xfrm>
            <a:off x="231522" y="2935133"/>
            <a:ext cx="4298913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dirty="0"/>
              <a:t>Các công nghệ sử dụng trong dự án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062" name="Picture 14" descr="html-css-js-logos_185 - iQuantis - Digital i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71" y="3539378"/>
            <a:ext cx="1776845" cy="104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mart5G | Smart Solutions For Great Busines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080" y="3539378"/>
            <a:ext cx="1083339" cy="10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5514386" y="3584366"/>
            <a:ext cx="918035" cy="79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olumn count of mysql.user is wrong. Expected 42, found 44. The table is  probably corrupte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170" y="3367120"/>
            <a:ext cx="1340140" cy="89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pring là gì? Giới thiệu Spring Framework trong Java - STACKJAVA">
            <a:extLst>
              <a:ext uri="{FF2B5EF4-FFF2-40B4-BE49-F238E27FC236}">
                <a16:creationId xmlns:a16="http://schemas.microsoft.com/office/drawing/2014/main" id="{CF5145BE-319B-4BDF-B653-75AF5CEF3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5" y="3390429"/>
            <a:ext cx="1340140" cy="134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2369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 idx="2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sp>
        <p:nvSpPr>
          <p:cNvPr id="291" name="Google Shape;291;p36"/>
          <p:cNvSpPr txBox="1">
            <a:spLocks noGrp="1"/>
          </p:cNvSpPr>
          <p:nvPr>
            <p:ph type="subTitle" idx="1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chia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615526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Livin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595959"/>
      </a:accent4>
      <a:accent5>
        <a:srgbClr val="C2C2C2"/>
      </a:accent5>
      <a:accent6>
        <a:srgbClr val="F2F2F2"/>
      </a:accent6>
      <a:hlink>
        <a:srgbClr val="75C4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1424</Words>
  <Application>Microsoft Office PowerPoint</Application>
  <PresentationFormat>On-screen Show (16:9)</PresentationFormat>
  <Paragraphs>301</Paragraphs>
  <Slides>56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Montserrat</vt:lpstr>
      <vt:lpstr>Calibri</vt:lpstr>
      <vt:lpstr>Arial</vt:lpstr>
      <vt:lpstr>Mongolian Baiti</vt:lpstr>
      <vt:lpstr>Times New Roman</vt:lpstr>
      <vt:lpstr>Wingdings</vt:lpstr>
      <vt:lpstr>Livine Meeting by Slidesgo</vt:lpstr>
      <vt:lpstr>ĐỒ ÁN TỔNG HỢP</vt:lpstr>
      <vt:lpstr>Thành viên tham gia</vt:lpstr>
      <vt:lpstr>Mục lục</vt:lpstr>
      <vt:lpstr>01</vt:lpstr>
      <vt:lpstr>Lý do chọn đề tài</vt:lpstr>
      <vt:lpstr>Khảo sát hệ thống tương tự</vt:lpstr>
      <vt:lpstr>Khảo sát hệ thống tương tự</vt:lpstr>
      <vt:lpstr>Công cụ &amp; Công nghệ</vt:lpstr>
      <vt:lpstr>02</vt:lpstr>
      <vt:lpstr>PHÂN CHIA CÔNG VIỆC</vt:lpstr>
      <vt:lpstr>PHÂN CHIA CÔNG VIỆC</vt:lpstr>
      <vt:lpstr>PHÂN CHIA CÔNG VIỆC</vt:lpstr>
      <vt:lpstr>PHÂN CHIA CÔNG VIỆC</vt:lpstr>
      <vt:lpstr>03</vt:lpstr>
      <vt:lpstr>PowerPoint Presentation</vt:lpstr>
      <vt:lpstr>Tác nhân</vt:lpstr>
      <vt:lpstr>Danh sách chức năng</vt:lpstr>
      <vt:lpstr>Danh sách chức năng</vt:lpstr>
      <vt:lpstr>04</vt:lpstr>
      <vt:lpstr>PowerPoint Presentation</vt:lpstr>
      <vt:lpstr>PowerPoint Presentation</vt:lpstr>
      <vt:lpstr>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</vt:lpstr>
      <vt:lpstr>PowerPoint Presentation</vt:lpstr>
      <vt:lpstr>PowerPoint Presentation</vt:lpstr>
      <vt:lpstr>PowerPoint Presentation</vt:lpstr>
      <vt:lpstr>PowerPoint Presentation</vt:lpstr>
      <vt:lpstr>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08</vt:lpstr>
      <vt:lpstr>PowerPoint Presentation</vt:lpstr>
      <vt:lpstr>PowerPoint Presentation</vt:lpstr>
      <vt:lpstr>PowerPoint Presentation</vt:lpstr>
      <vt:lpstr>PowerPoint Presentation</vt:lpstr>
      <vt:lpstr>09</vt:lpstr>
      <vt:lpstr>Thời gian phát triển Website</vt:lpstr>
      <vt:lpstr>Thời gian phát triển Website</vt:lpstr>
      <vt:lpstr>Khó khăn gặp phải</vt:lpstr>
      <vt:lpstr>70%</vt:lpstr>
      <vt:lpstr>PowerPoint Presentation</vt:lpstr>
      <vt:lpstr>Phát triển trong tương lai</vt:lpstr>
      <vt:lpstr>Triển khai hệ thống</vt:lpstr>
      <vt:lpstr>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LIVINE MEETING</dc:title>
  <dc:creator>Toi Ba</dc:creator>
  <cp:lastModifiedBy>Hoang Thi Thu Hang</cp:lastModifiedBy>
  <cp:revision>188</cp:revision>
  <dcterms:modified xsi:type="dcterms:W3CDTF">2022-06-03T01:16:53Z</dcterms:modified>
</cp:coreProperties>
</file>